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313" r:id="rId3"/>
    <p:sldId id="320" r:id="rId4"/>
    <p:sldId id="310" r:id="rId5"/>
    <p:sldId id="317" r:id="rId6"/>
    <p:sldId id="314" r:id="rId7"/>
    <p:sldId id="276" r:id="rId8"/>
    <p:sldId id="318" r:id="rId9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33CC"/>
    <a:srgbClr val="336600"/>
    <a:srgbClr val="990000"/>
    <a:srgbClr val="FF0000"/>
    <a:srgbClr val="CCFF9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88" autoAdjust="0"/>
    <p:restoredTop sz="92832" autoAdjust="0"/>
  </p:normalViewPr>
  <p:slideViewPr>
    <p:cSldViewPr>
      <p:cViewPr varScale="1">
        <p:scale>
          <a:sx n="88" d="100"/>
          <a:sy n="88" d="100"/>
        </p:scale>
        <p:origin x="151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BF4FF8-92AB-4223-A1FA-73518DD93FBB}" type="datetimeFigureOut">
              <a:rPr lang="hu-HU" altLang="hu-HU"/>
              <a:pPr/>
              <a:t>2020. 11. 16.</a:t>
            </a:fld>
            <a:endParaRPr lang="hu-HU" alt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81C7E1-278E-4B04-ABED-FCAFEF034E78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636524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 altLang="hu-HU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 altLang="hu-HU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A0A8D7-8F2D-4DB6-BE71-285C0FF1BB32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5406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Jegyzetek hely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  <p:sp>
        <p:nvSpPr>
          <p:cNvPr id="1229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BCE63D-2124-41A1-AF0E-E2FCFFE088FD}" type="slidenum">
              <a:rPr lang="hu-HU" altLang="hu-HU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hu-HU" altLang="hu-H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Jegyzetek hely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  <p:sp>
        <p:nvSpPr>
          <p:cNvPr id="1331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B7D012-BDEC-4987-99FF-0DE3DCAD9629}" type="slidenum">
              <a:rPr lang="hu-HU" altLang="hu-HU"/>
              <a:pPr eaLnBrk="1" hangingPunct="1">
                <a:spcBef>
                  <a:spcPct val="0"/>
                </a:spcBef>
              </a:pPr>
              <a:t>4</a:t>
            </a:fld>
            <a:endParaRPr lang="hu-HU" alt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  <p:sp>
        <p:nvSpPr>
          <p:cNvPr id="1434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EB8421-4512-4961-B209-3086C454B2C4}" type="slidenum">
              <a:rPr lang="hu-HU" altLang="hu-HU"/>
              <a:pPr eaLnBrk="1" hangingPunct="1">
                <a:spcBef>
                  <a:spcPct val="0"/>
                </a:spcBef>
              </a:pPr>
              <a:t>5</a:t>
            </a:fld>
            <a:endParaRPr lang="hu-HU" altLang="hu-H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F11E14-6060-41B0-83FC-800EFC17327E}" type="slidenum">
              <a:rPr lang="hu-HU" altLang="hu-HU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hu-HU" altLang="hu-H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Jegyzetek hely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  <p:sp>
        <p:nvSpPr>
          <p:cNvPr id="16388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64800B-0CCF-4059-BEA1-CA314C41A8F0}" type="slidenum">
              <a:rPr lang="hu-HU" altLang="hu-HU"/>
              <a:pPr eaLnBrk="1" hangingPunct="1">
                <a:spcBef>
                  <a:spcPct val="0"/>
                </a:spcBef>
              </a:pPr>
              <a:t>7</a:t>
            </a:fld>
            <a:endParaRPr lang="hu-HU" altLang="hu-H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dirty="0" smtClean="0"/>
              <a:t>Elérhetőségeink:</a:t>
            </a:r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960E20-9C64-4DCF-83FC-AD27FBFB1D60}" type="slidenum">
              <a:rPr lang="hu-HU" altLang="hu-HU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hu-HU" altLang="hu-H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Károli Gáspár Református Egyetemi Napok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97DFE-4A03-4906-8426-E769C5697AB3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80625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Károli Gáspár Református Egyetemi Napok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D27D1-CB9F-4807-A619-810D3B4C0CB9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51763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Károli Gáspár Református Egyetemi Napok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20CC5-A856-4889-AD15-97BA4ACD744A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638047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Károli Gáspár Református Egyetemi Napok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08845-7739-407F-8B7D-BD03ABEC2D14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82146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Károli Gáspár Református Egyetemi Napok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829BC-5DA8-422D-8E1D-F9C46C1E752F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23933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Károli Gáspár Református Egyetemi Napok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BDCF1-12A3-47D9-B43D-4BAE17030169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48645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Károli Gáspár Református Egyetemi Napok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2CDE8-FA49-4413-8E8D-D0A0FC397D42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39967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Károli Gáspár Református Egyetemi Napok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15599-8CA6-45E6-8FA9-5FD19372F032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66495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Károli Gáspár Református Egyetemi Napok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88F8B-ADA3-483D-B93D-31F3164CD455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83668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Károli Gáspár Református Egyetemi Napok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56F42-12D7-46E1-909D-27006C040024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66483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Károli Gáspár Református Egyetemi Napok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CDF88-B96C-484B-8EE3-3DEDE58B89B2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71906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dirty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 alt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dirty="0"/>
              <a:t>Károli Gáspár Református Egyetemi Napok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D2659-366F-401A-B759-6171F69CD00B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43010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 alt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hu-HU" dirty="0"/>
              <a:t>Károli Gáspár Református Egyetemi Napok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712197-0623-446B-9935-3F431AB41DCF}" type="slidenum">
              <a:rPr lang="hu-HU" altLang="hu-HU"/>
              <a:pPr/>
              <a:t>‹#›</a:t>
            </a:fld>
            <a:endParaRPr lang="hu-HU" alt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nagy.judit@kre.h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5456" y="1052736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u-HU" altLang="hu-HU" dirty="0" smtClean="0">
              <a:solidFill>
                <a:srgbClr val="336600"/>
              </a:solidFill>
              <a:latin typeface="Goudy Old Style Hu" pitchFamily="18" charset="-18"/>
            </a:endParaRPr>
          </a:p>
          <a:p>
            <a:pPr algn="ctr" eaLnBrk="1" hangingPunct="1">
              <a:buFontTx/>
              <a:buNone/>
            </a:pPr>
            <a:endParaRPr lang="hu-HU" altLang="hu-HU" sz="2200" b="1" dirty="0" smtClean="0">
              <a:solidFill>
                <a:srgbClr val="336600"/>
              </a:solidFill>
              <a:latin typeface="Goudy Old Style Hu" pitchFamily="18" charset="-18"/>
            </a:endParaRPr>
          </a:p>
          <a:p>
            <a:pPr algn="ctr" eaLnBrk="1" hangingPunct="1">
              <a:buFontTx/>
              <a:buNone/>
            </a:pPr>
            <a:r>
              <a:rPr lang="en-US" altLang="hu-HU" sz="4000" b="1" dirty="0" smtClean="0">
                <a:solidFill>
                  <a:srgbClr val="336600"/>
                </a:solidFill>
                <a:latin typeface="Goudy Old Style Hu" pitchFamily="18" charset="-18"/>
              </a:rPr>
              <a:t>Canadian Studies </a:t>
            </a:r>
          </a:p>
          <a:p>
            <a:pPr algn="ctr" eaLnBrk="1" hangingPunct="1">
              <a:buFontTx/>
              <a:buNone/>
            </a:pPr>
            <a:r>
              <a:rPr lang="en-US" altLang="hu-HU" sz="4000" b="1" dirty="0" smtClean="0">
                <a:solidFill>
                  <a:srgbClr val="336600"/>
                </a:solidFill>
                <a:latin typeface="Goudy Old Style Hu" pitchFamily="18" charset="-18"/>
              </a:rPr>
              <a:t>at the Faculty of Humanities</a:t>
            </a:r>
          </a:p>
          <a:p>
            <a:pPr algn="ctr" eaLnBrk="1" hangingPunct="1">
              <a:buFontTx/>
              <a:buNone/>
            </a:pPr>
            <a:r>
              <a:rPr lang="en-US" altLang="hu-HU" sz="4000" b="1" dirty="0" smtClean="0">
                <a:solidFill>
                  <a:srgbClr val="336600"/>
                </a:solidFill>
                <a:latin typeface="Goudy Old Style Hu" pitchFamily="18" charset="-18"/>
              </a:rPr>
              <a:t>of</a:t>
            </a:r>
          </a:p>
          <a:p>
            <a:pPr algn="ctr" eaLnBrk="1" hangingPunct="1">
              <a:buFontTx/>
              <a:buNone/>
            </a:pPr>
            <a:r>
              <a:rPr lang="en-GB" altLang="hu-HU" sz="4000" b="1" dirty="0" smtClean="0">
                <a:solidFill>
                  <a:srgbClr val="336600"/>
                </a:solidFill>
                <a:latin typeface="Goudy Old Style Hu" pitchFamily="18" charset="-18"/>
              </a:rPr>
              <a:t>Károli </a:t>
            </a:r>
            <a:r>
              <a:rPr lang="en-US" altLang="hu-HU" sz="4000" b="1" dirty="0" smtClean="0">
                <a:solidFill>
                  <a:srgbClr val="336600"/>
                </a:solidFill>
                <a:latin typeface="Goudy Old Style Hu" pitchFamily="18" charset="-18"/>
              </a:rPr>
              <a:t>Gáspár University of the Reformed Church in Hungary</a:t>
            </a:r>
          </a:p>
          <a:p>
            <a:pPr algn="ctr" eaLnBrk="1" hangingPunct="1">
              <a:buFontTx/>
              <a:buNone/>
            </a:pPr>
            <a:endParaRPr lang="hu-HU" altLang="hu-HU" b="1" dirty="0" smtClean="0">
              <a:solidFill>
                <a:srgbClr val="336600"/>
              </a:solidFill>
              <a:latin typeface="Goudy Old Style Hu" pitchFamily="18" charset="-18"/>
            </a:endParaRPr>
          </a:p>
          <a:p>
            <a:pPr eaLnBrk="1" hangingPunct="1">
              <a:buFontTx/>
              <a:buNone/>
            </a:pPr>
            <a:endParaRPr lang="hu-HU" altLang="hu-HU" b="1" dirty="0" smtClean="0">
              <a:solidFill>
                <a:srgbClr val="336600"/>
              </a:solidFill>
              <a:latin typeface="Goudy Old Style Hu" pitchFamily="18" charset="-18"/>
            </a:endParaRPr>
          </a:p>
          <a:p>
            <a:pPr algn="r" eaLnBrk="1" hangingPunct="1">
              <a:buFontTx/>
              <a:buNone/>
            </a:pPr>
            <a:r>
              <a:rPr lang="hu-HU" altLang="hu-HU" sz="1700" dirty="0" smtClean="0">
                <a:solidFill>
                  <a:srgbClr val="990000"/>
                </a:solidFill>
                <a:latin typeface="Goudy Old Style Hu" pitchFamily="18" charset="-18"/>
              </a:rPr>
              <a:t> </a:t>
            </a:r>
          </a:p>
        </p:txBody>
      </p:sp>
      <p:pic>
        <p:nvPicPr>
          <p:cNvPr id="2055" name="Kép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52736"/>
            <a:ext cx="2289175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908488"/>
          </a:xfrm>
          <a:prstGeom prst="rect">
            <a:avLst/>
          </a:prstGeom>
        </p:spPr>
      </p:pic>
      <p:pic>
        <p:nvPicPr>
          <p:cNvPr id="2056" name="Picture 8" descr="C:\Users\polgari.anita\AppData\Local\Microsoft\Windows\Temporary Internet Files\Content.Outlook\CDQRPQJR\k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3256"/>
            <a:ext cx="1656184" cy="9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ia számának hely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E856F9B-B163-4136-BF36-2922D941652A}" type="slidenum">
              <a:rPr lang="hu-HU" altLang="hu-HU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hu-HU" altLang="hu-HU" sz="1400" dirty="0">
              <a:solidFill>
                <a:srgbClr val="000000"/>
              </a:solidFill>
            </a:endParaRPr>
          </a:p>
        </p:txBody>
      </p:sp>
      <p:sp>
        <p:nvSpPr>
          <p:cNvPr id="3077" name="Téglalap 1"/>
          <p:cNvSpPr>
            <a:spLocks noChangeArrowheads="1"/>
          </p:cNvSpPr>
          <p:nvPr/>
        </p:nvSpPr>
        <p:spPr bwMode="auto">
          <a:xfrm>
            <a:off x="233362" y="1156819"/>
            <a:ext cx="871378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800" b="1" dirty="0">
                <a:solidFill>
                  <a:srgbClr val="A51E22"/>
                </a:solidFill>
                <a:latin typeface="Goudy Old Style Hu" pitchFamily="18" charset="-18"/>
                <a:cs typeface="Arial" charset="0"/>
              </a:rPr>
              <a:t>Károli Canada </a:t>
            </a:r>
            <a:r>
              <a:rPr lang="hu-HU" altLang="hu-HU" sz="2800" b="1" dirty="0" smtClean="0">
                <a:solidFill>
                  <a:srgbClr val="A51E22"/>
                </a:solidFill>
                <a:latin typeface="Goudy Old Style Hu" pitchFamily="18" charset="-18"/>
                <a:cs typeface="Arial" charset="0"/>
              </a:rPr>
              <a:t>Centre</a:t>
            </a:r>
            <a:endParaRPr lang="hu-HU" altLang="hu-HU" sz="2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0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en-US" altLang="hu-HU" sz="2000" dirty="0" smtClean="0"/>
              <a:t>founded </a:t>
            </a:r>
            <a:r>
              <a:rPr lang="en-US" altLang="hu-HU" sz="2000" dirty="0"/>
              <a:t>in 2001 at the Faculty of Humanities </a:t>
            </a:r>
            <a:endParaRPr lang="hu-HU" altLang="hu-HU" sz="2000" dirty="0"/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en-US" altLang="hu-HU" sz="2000" dirty="0" smtClean="0"/>
              <a:t>has </a:t>
            </a:r>
            <a:r>
              <a:rPr lang="en-US" altLang="hu-HU" sz="2000" dirty="0"/>
              <a:t>a library collection of approx. 120 books, 30 CDs and DVDs, course readers and handout </a:t>
            </a:r>
            <a:r>
              <a:rPr lang="en-US" altLang="hu-HU" sz="2000" dirty="0" smtClean="0"/>
              <a:t>sets</a:t>
            </a:r>
            <a:endParaRPr lang="hu-HU" altLang="hu-HU" sz="2000" dirty="0" smtClean="0"/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en-US" altLang="hu-HU" sz="2000" dirty="0" smtClean="0"/>
              <a:t>organi</a:t>
            </a:r>
            <a:r>
              <a:rPr lang="hu-HU" altLang="hu-HU" sz="2000" dirty="0" smtClean="0"/>
              <a:t>s</a:t>
            </a:r>
            <a:r>
              <a:rPr lang="en-US" altLang="hu-HU" sz="2000" dirty="0" smtClean="0"/>
              <a:t>es </a:t>
            </a:r>
            <a:r>
              <a:rPr lang="en-US" altLang="hu-HU" sz="2000" dirty="0"/>
              <a:t>regular events such as receiving visiting academics and artists, the annual </a:t>
            </a:r>
            <a:r>
              <a:rPr lang="en-US" altLang="hu-HU" sz="2000" i="1" dirty="0"/>
              <a:t>Károli North America</a:t>
            </a:r>
            <a:r>
              <a:rPr lang="hu-HU" altLang="hu-HU" sz="2000" i="1" dirty="0"/>
              <a:t> Days</a:t>
            </a:r>
            <a:r>
              <a:rPr lang="en-US" altLang="hu-HU" sz="2000" i="1" dirty="0"/>
              <a:t> </a:t>
            </a:r>
            <a:r>
              <a:rPr lang="en-US" altLang="hu-HU" sz="2000" dirty="0"/>
              <a:t>conference, with distinguished Hungarian and international speakers on </a:t>
            </a:r>
            <a:r>
              <a:rPr lang="en-US" altLang="hu-HU" sz="2000" dirty="0" smtClean="0"/>
              <a:t>Canada </a:t>
            </a:r>
            <a:endParaRPr lang="hu-HU" altLang="hu-HU" sz="2000" dirty="0" smtClean="0"/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en-US" altLang="hu-HU" sz="2000" dirty="0" smtClean="0"/>
              <a:t>In </a:t>
            </a:r>
            <a:r>
              <a:rPr lang="en-US" altLang="hu-HU" sz="2000" dirty="0"/>
              <a:t>the past </a:t>
            </a:r>
            <a:r>
              <a:rPr lang="en-US" altLang="hu-HU" sz="2000" dirty="0" smtClean="0"/>
              <a:t>1</a:t>
            </a:r>
            <a:r>
              <a:rPr lang="hu-HU" altLang="hu-HU" sz="2000" dirty="0" smtClean="0"/>
              <a:t>9</a:t>
            </a:r>
            <a:r>
              <a:rPr lang="en-US" altLang="hu-HU" sz="2000" dirty="0" smtClean="0"/>
              <a:t> </a:t>
            </a:r>
            <a:r>
              <a:rPr lang="en-US" altLang="hu-HU" sz="2000" dirty="0"/>
              <a:t>years, the Canada Center at the Faculty of Humanities has received </a:t>
            </a:r>
            <a:r>
              <a:rPr lang="hu-HU" altLang="hu-HU" sz="2000" dirty="0" smtClean="0"/>
              <a:t>49</a:t>
            </a:r>
            <a:r>
              <a:rPr lang="en-US" altLang="hu-HU" sz="2000" dirty="0" smtClean="0"/>
              <a:t> </a:t>
            </a:r>
            <a:r>
              <a:rPr lang="en-US" altLang="hu-HU" sz="2000" dirty="0"/>
              <a:t>Canadian academics and artists for a short term visit </a:t>
            </a:r>
            <a:r>
              <a:rPr lang="hu-HU" altLang="hu-HU" sz="2000" dirty="0" smtClean="0"/>
              <a:t/>
            </a:r>
            <a:br>
              <a:rPr lang="hu-HU" altLang="hu-HU" sz="2000" dirty="0" smtClean="0"/>
            </a:br>
            <a:r>
              <a:rPr lang="en-US" altLang="hu-HU" sz="2000" dirty="0" smtClean="0"/>
              <a:t>(</a:t>
            </a:r>
            <a:r>
              <a:rPr lang="en-US" altLang="hu-HU" sz="2000" dirty="0"/>
              <a:t>1-10 days</a:t>
            </a:r>
            <a:r>
              <a:rPr lang="en-US" altLang="hu-HU" sz="1800" dirty="0"/>
              <a:t>) </a:t>
            </a:r>
            <a:endParaRPr lang="en-US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</p:txBody>
      </p:sp>
      <p:sp>
        <p:nvSpPr>
          <p:cNvPr id="11" name="Téglalap 1"/>
          <p:cNvSpPr>
            <a:spLocks noChangeArrowheads="1"/>
          </p:cNvSpPr>
          <p:nvPr/>
        </p:nvSpPr>
        <p:spPr bwMode="auto">
          <a:xfrm>
            <a:off x="467544" y="2230210"/>
            <a:ext cx="8352928" cy="830997"/>
          </a:xfrm>
          <a:prstGeom prst="rect">
            <a:avLst/>
          </a:prstGeom>
          <a:noFill/>
          <a:ln>
            <a:noFill/>
          </a:ln>
          <a:extLst/>
        </p:spPr>
        <p:txBody>
          <a:bodyPr numCol="2">
            <a:spAutoFit/>
          </a:bodyPr>
          <a:lstStyle/>
          <a:p>
            <a:pPr marL="171450" indent="-171450">
              <a:spcBef>
                <a:spcPct val="50000"/>
              </a:spcBef>
              <a:defRPr/>
            </a:pPr>
            <a:endParaRPr lang="en-GB" sz="1200" dirty="0">
              <a:latin typeface="Arial" pitchFamily="34" charset="0"/>
            </a:endParaRPr>
          </a:p>
          <a:p>
            <a:pPr marL="171450" indent="-171450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GB" sz="1200" dirty="0">
              <a:latin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1200" dirty="0">
                <a:latin typeface="Arial" pitchFamily="34" charset="0"/>
              </a:rPr>
              <a:t>                                                                             </a:t>
            </a:r>
          </a:p>
        </p:txBody>
      </p:sp>
      <p:sp>
        <p:nvSpPr>
          <p:cNvPr id="3079" name="Cím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/>
            </a:r>
            <a:br>
              <a:rPr lang="hu-HU" altLang="hu-HU" dirty="0" smtClean="0"/>
            </a:br>
            <a:endParaRPr lang="hu-HU" altLang="hu-HU" dirty="0" smtClean="0"/>
          </a:p>
        </p:txBody>
      </p:sp>
      <p:pic>
        <p:nvPicPr>
          <p:cNvPr id="3081" name="Kép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941888"/>
            <a:ext cx="2649537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908488"/>
          </a:xfrm>
          <a:prstGeom prst="rect">
            <a:avLst/>
          </a:prstGeom>
        </p:spPr>
      </p:pic>
      <p:pic>
        <p:nvPicPr>
          <p:cNvPr id="12" name="Picture 8" descr="C:\Users\polgari.anita\AppData\Local\Microsoft\Windows\Temporary Internet Files\Content.Outlook\CDQRPQJR\kr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3256"/>
            <a:ext cx="1656184" cy="9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endParaRPr lang="hu-HU" altLang="hu-HU" dirty="0" smtClean="0"/>
          </a:p>
          <a:p>
            <a:pPr algn="ctr">
              <a:buFontTx/>
              <a:buNone/>
            </a:pPr>
            <a:r>
              <a:rPr lang="hu-HU" altLang="hu-HU" sz="2800" b="1" dirty="0" smtClean="0">
                <a:solidFill>
                  <a:srgbClr val="A51E22"/>
                </a:solidFill>
                <a:latin typeface="Goudy Old Style Hu" pitchFamily="18" charset="-18"/>
                <a:cs typeface="Arial" charset="0"/>
              </a:rPr>
              <a:t>Quick Statistics</a:t>
            </a:r>
          </a:p>
          <a:p>
            <a:pPr algn="ctr">
              <a:buFontTx/>
              <a:buNone/>
            </a:pPr>
            <a:endParaRPr lang="hu-HU" altLang="hu-HU" sz="2800" b="1" dirty="0" smtClean="0"/>
          </a:p>
          <a:p>
            <a:pPr>
              <a:buBlip>
                <a:blip r:embed="rId2"/>
              </a:buBlip>
            </a:pPr>
            <a:r>
              <a:rPr lang="en-US" altLang="hu-HU" sz="1800" dirty="0" smtClean="0"/>
              <a:t>Number of students enrolled in Canada—related courses: </a:t>
            </a:r>
            <a:r>
              <a:rPr lang="hu-HU" altLang="hu-HU" sz="1800" dirty="0"/>
              <a:t>5</a:t>
            </a:r>
            <a:r>
              <a:rPr lang="en-US" altLang="hu-HU" sz="1800" dirty="0" smtClean="0"/>
              <a:t>0/ academic year</a:t>
            </a:r>
          </a:p>
          <a:p>
            <a:pPr>
              <a:buBlip>
                <a:blip r:embed="rId2"/>
              </a:buBlip>
            </a:pPr>
            <a:r>
              <a:rPr lang="en-US" altLang="hu-HU" sz="1800" dirty="0" smtClean="0"/>
              <a:t>Number of BA/ MA theses on a Canadian topic: 2-3/year</a:t>
            </a:r>
          </a:p>
          <a:p>
            <a:pPr>
              <a:buBlip>
                <a:blip r:embed="rId2"/>
              </a:buBlip>
            </a:pPr>
            <a:r>
              <a:rPr lang="en-US" altLang="hu-HU" sz="1800" dirty="0" smtClean="0"/>
              <a:t>Number of full time faculty members with a CEACS membership: </a:t>
            </a:r>
            <a:r>
              <a:rPr lang="hu-HU" altLang="hu-HU" sz="1800" dirty="0" smtClean="0"/>
              <a:t>7 </a:t>
            </a:r>
            <a:endParaRPr lang="en-US" altLang="hu-HU" sz="1800" dirty="0" smtClean="0"/>
          </a:p>
          <a:p>
            <a:pPr>
              <a:buBlip>
                <a:blip r:embed="rId2"/>
              </a:buBlip>
            </a:pPr>
            <a:r>
              <a:rPr lang="en-US" altLang="hu-HU" sz="1800" dirty="0" smtClean="0"/>
              <a:t>Number of courses with a fully Canadian content: </a:t>
            </a:r>
            <a:r>
              <a:rPr lang="hu-HU" altLang="hu-HU" sz="1800" dirty="0"/>
              <a:t>7</a:t>
            </a:r>
            <a:endParaRPr lang="en-US" altLang="hu-HU" sz="1800" dirty="0" smtClean="0"/>
          </a:p>
          <a:p>
            <a:pPr>
              <a:buBlip>
                <a:blip r:embed="rId2"/>
              </a:buBlip>
            </a:pPr>
            <a:r>
              <a:rPr lang="en-US" altLang="hu-HU" sz="1800" dirty="0" smtClean="0"/>
              <a:t>Number of courses with some Canadian content: 1</a:t>
            </a:r>
            <a:r>
              <a:rPr lang="hu-HU" altLang="hu-HU" sz="1800" dirty="0" smtClean="0"/>
              <a:t>1</a:t>
            </a:r>
            <a:endParaRPr lang="en-US" altLang="hu-HU" sz="1800" dirty="0" smtClean="0"/>
          </a:p>
          <a:p>
            <a:pPr>
              <a:buBlip>
                <a:blip r:embed="rId2"/>
              </a:buBlip>
            </a:pPr>
            <a:r>
              <a:rPr lang="en-US" altLang="hu-HU" sz="1800" dirty="0" smtClean="0"/>
              <a:t>KRE Graduates actively involved in Canada-related teaching activities: 26</a:t>
            </a:r>
            <a:endParaRPr lang="hu-HU" altLang="hu-HU" sz="1800" dirty="0" smtClean="0"/>
          </a:p>
          <a:p>
            <a:pPr>
              <a:buFontTx/>
              <a:buNone/>
            </a:pPr>
            <a:r>
              <a:rPr lang="en-US" altLang="hu-HU" sz="1800" dirty="0" smtClean="0"/>
              <a:t> </a:t>
            </a:r>
          </a:p>
          <a:p>
            <a:endParaRPr lang="en-US" altLang="hu-HU" sz="2000" dirty="0" smtClean="0"/>
          </a:p>
        </p:txBody>
      </p:sp>
      <p:pic>
        <p:nvPicPr>
          <p:cNvPr id="4103" name="Kép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859" y="1052736"/>
            <a:ext cx="228917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08488"/>
          </a:xfrm>
          <a:prstGeom prst="rect">
            <a:avLst/>
          </a:prstGeom>
        </p:spPr>
      </p:pic>
      <p:pic>
        <p:nvPicPr>
          <p:cNvPr id="9" name="Picture 8" descr="C:\Users\polgari.anita\AppData\Local\Microsoft\Windows\Temporary Internet Files\Content.Outlook\CDQRPQJR\kre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8" t="-5406" r="-2035" b="5406"/>
          <a:stretch/>
        </p:blipFill>
        <p:spPr bwMode="auto">
          <a:xfrm>
            <a:off x="152400" y="5727079"/>
            <a:ext cx="1247056" cy="9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Élőláb helye 1"/>
          <p:cNvSpPr>
            <a:spLocks noGrp="1"/>
          </p:cNvSpPr>
          <p:nvPr>
            <p:ph type="ftr" sz="quarter" idx="11"/>
          </p:nvPr>
        </p:nvSpPr>
        <p:spPr>
          <a:xfrm>
            <a:off x="468313" y="6007100"/>
            <a:ext cx="8207375" cy="77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000" dirty="0" smtClean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000" dirty="0" smtClean="0">
              <a:latin typeface="Verdana" pitchFamily="34" charset="0"/>
            </a:endParaRPr>
          </a:p>
        </p:txBody>
      </p:sp>
      <p:sp>
        <p:nvSpPr>
          <p:cNvPr id="3077" name="Téglalap 1"/>
          <p:cNvSpPr>
            <a:spLocks noChangeArrowheads="1"/>
          </p:cNvSpPr>
          <p:nvPr/>
        </p:nvSpPr>
        <p:spPr bwMode="auto">
          <a:xfrm>
            <a:off x="611560" y="1124744"/>
            <a:ext cx="7705725" cy="775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hu-HU" altLang="hu-HU" dirty="0"/>
          </a:p>
          <a:p>
            <a:pPr algn="ctr" eaLnBrk="1" hangingPunct="1"/>
            <a:r>
              <a:rPr lang="en-US" altLang="hu-HU" sz="2000" b="1" dirty="0" smtClean="0">
                <a:solidFill>
                  <a:srgbClr val="A51E22"/>
                </a:solidFill>
                <a:latin typeface="Goudy Old Style Hu" pitchFamily="18" charset="-18"/>
                <a:cs typeface="Arial" charset="0"/>
              </a:rPr>
              <a:t>Courses </a:t>
            </a:r>
            <a:r>
              <a:rPr lang="en-US" altLang="hu-HU" sz="2000" b="1" dirty="0">
                <a:solidFill>
                  <a:srgbClr val="A51E22"/>
                </a:solidFill>
                <a:latin typeface="Goudy Old Style Hu" pitchFamily="18" charset="-18"/>
                <a:cs typeface="Arial" charset="0"/>
              </a:rPr>
              <a:t>in Canadian Studies</a:t>
            </a:r>
          </a:p>
          <a:p>
            <a:pPr algn="ctr" eaLnBrk="1" hangingPunct="1"/>
            <a:endParaRPr lang="en-US" altLang="hu-HU" sz="20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/>
            <a:r>
              <a:rPr lang="en-CA" altLang="hu-HU" sz="2000" dirty="0" smtClean="0"/>
              <a:t>BA &amp; MA-level focusing on </a:t>
            </a:r>
          </a:p>
          <a:p>
            <a:pPr algn="ctr" eaLnBrk="1" hangingPunct="1"/>
            <a:r>
              <a:rPr lang="en-CA" altLang="hu-HU" sz="2000" i="1" dirty="0" smtClean="0"/>
              <a:t>Canadian society and civilisation</a:t>
            </a:r>
            <a:r>
              <a:rPr lang="en-CA" altLang="hu-HU" sz="2000" dirty="0" smtClean="0"/>
              <a:t>:</a:t>
            </a:r>
          </a:p>
          <a:p>
            <a:pPr algn="ctr" eaLnBrk="1" hangingPunct="1"/>
            <a:endParaRPr lang="en-CA" altLang="hu-HU" sz="2000" dirty="0" smtClean="0"/>
          </a:p>
          <a:p>
            <a:pPr algn="ctr" eaLnBrk="1" hangingPunct="1">
              <a:buFontTx/>
              <a:buAutoNum type="arabicPeriod"/>
            </a:pPr>
            <a:r>
              <a:rPr lang="en-CA" altLang="hu-HU" dirty="0" smtClean="0"/>
              <a:t> </a:t>
            </a:r>
            <a:r>
              <a:rPr lang="en-CA" dirty="0" smtClean="0"/>
              <a:t>Canadian Culture from a </a:t>
            </a:r>
            <a:r>
              <a:rPr lang="en-CA" dirty="0" err="1" smtClean="0"/>
              <a:t>multimedial</a:t>
            </a:r>
            <a:r>
              <a:rPr lang="en-CA" dirty="0" smtClean="0"/>
              <a:t> perspective</a:t>
            </a:r>
            <a:r>
              <a:rPr lang="en-CA" altLang="hu-HU" dirty="0" smtClean="0"/>
              <a:t> (BA)</a:t>
            </a:r>
          </a:p>
          <a:p>
            <a:pPr algn="ctr" eaLnBrk="1" hangingPunct="1">
              <a:buFontTx/>
              <a:buAutoNum type="arabicPeriod"/>
            </a:pPr>
            <a:r>
              <a:rPr lang="en-CA" altLang="hu-HU" dirty="0" smtClean="0"/>
              <a:t>Social Challenges in the English-speaking Countries (One-cycle Teacher Training Programme)</a:t>
            </a:r>
          </a:p>
          <a:p>
            <a:pPr algn="ctr" eaLnBrk="1" hangingPunct="1">
              <a:buFontTx/>
              <a:buAutoNum type="arabicPeriod"/>
            </a:pPr>
            <a:r>
              <a:rPr lang="en-CA" altLang="hu-HU" dirty="0" smtClean="0"/>
              <a:t> Canadian Literature and Culture (MA)</a:t>
            </a:r>
          </a:p>
          <a:p>
            <a:pPr algn="ctr" eaLnBrk="1" hangingPunct="1"/>
            <a:r>
              <a:rPr lang="en-CA" altLang="hu-HU" dirty="0" smtClean="0"/>
              <a:t>+</a:t>
            </a:r>
          </a:p>
          <a:p>
            <a:pPr algn="ctr" eaLnBrk="1" hangingPunct="1"/>
            <a:r>
              <a:rPr lang="en-CA" altLang="hu-HU" dirty="0" smtClean="0"/>
              <a:t>a </a:t>
            </a:r>
            <a:r>
              <a:rPr lang="en-CA" altLang="hu-HU" i="1" dirty="0" smtClean="0"/>
              <a:t>50-credit North-American specialization program</a:t>
            </a:r>
            <a:r>
              <a:rPr lang="en-CA" altLang="hu-HU" dirty="0" smtClean="0"/>
              <a:t> (8 courses of Canadian content including Introduction to Canadian Culture, Topics in Canadian Literature, Canadian Society through Film, Canadian Civilization, and a course on Canadian-Hungarian/ European relations) launched in 2014.</a:t>
            </a:r>
          </a:p>
          <a:p>
            <a:pPr algn="ctr" eaLnBrk="1" hangingPunct="1">
              <a:buFontTx/>
              <a:buAutoNum type="arabicPeriod"/>
            </a:pPr>
            <a:endParaRPr lang="en-CA" altLang="hu-HU" dirty="0" smtClean="0"/>
          </a:p>
          <a:p>
            <a:pPr algn="ctr" eaLnBrk="1" hangingPunct="1"/>
            <a:endParaRPr lang="hu-HU" altLang="hu-HU" sz="2000" dirty="0"/>
          </a:p>
          <a:p>
            <a:pPr algn="ctr" eaLnBrk="1" hangingPunct="1">
              <a:buFontTx/>
              <a:buAutoNum type="arabicPeriod"/>
            </a:pPr>
            <a:endParaRPr lang="hu-HU" altLang="hu-HU" sz="2000" dirty="0"/>
          </a:p>
          <a:p>
            <a:pPr algn="ctr" eaLnBrk="1" hangingPunct="1"/>
            <a:endParaRPr lang="hu-HU" altLang="hu-HU" sz="2000" dirty="0"/>
          </a:p>
          <a:p>
            <a:pPr algn="ctr" eaLnBrk="1" hangingPunct="1"/>
            <a:endParaRPr lang="en-GB" altLang="hu-HU" sz="20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eaLnBrk="1" hangingPunct="1"/>
            <a:endParaRPr lang="en-GB" altLang="hu-HU" dirty="0"/>
          </a:p>
          <a:p>
            <a:pPr eaLnBrk="1" hangingPunct="1"/>
            <a:endParaRPr lang="hu-HU" altLang="hu-HU" sz="1200" b="1" dirty="0"/>
          </a:p>
          <a:p>
            <a:pPr eaLnBrk="1" hangingPunct="1">
              <a:buFontTx/>
              <a:buChar char="•"/>
            </a:pPr>
            <a:endParaRPr lang="hu-HU" altLang="hu-HU" sz="1200" b="1" dirty="0"/>
          </a:p>
          <a:p>
            <a:pPr eaLnBrk="1" hangingPunct="1"/>
            <a:endParaRPr lang="hu-HU" altLang="hu-HU" sz="1200" b="1" dirty="0"/>
          </a:p>
          <a:p>
            <a:pPr eaLnBrk="1" hangingPunct="1"/>
            <a:endParaRPr lang="hu-HU" altLang="hu-HU" sz="1200" b="1" dirty="0"/>
          </a:p>
          <a:p>
            <a:pPr eaLnBrk="1" hangingPunct="1"/>
            <a:endParaRPr lang="hu-HU" altLang="hu-HU" sz="1200" b="1" dirty="0"/>
          </a:p>
          <a:p>
            <a:pPr eaLnBrk="1" hangingPunct="1"/>
            <a:endParaRPr lang="en-GB" altLang="hu-HU" sz="1200" b="1" dirty="0"/>
          </a:p>
          <a:p>
            <a:pPr eaLnBrk="1" hangingPunct="1"/>
            <a:r>
              <a:rPr lang="en-GB" altLang="hu-HU" sz="1200" b="1" dirty="0"/>
              <a:t> </a:t>
            </a:r>
          </a:p>
          <a:p>
            <a:pPr eaLnBrk="1" hangingPunct="1"/>
            <a:endParaRPr lang="hu-HU" altLang="hu-HU" dirty="0"/>
          </a:p>
        </p:txBody>
      </p:sp>
      <p:pic>
        <p:nvPicPr>
          <p:cNvPr id="5128" name="Kép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1176189"/>
            <a:ext cx="2289175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908488"/>
          </a:xfrm>
          <a:prstGeom prst="rect">
            <a:avLst/>
          </a:prstGeom>
        </p:spPr>
      </p:pic>
      <p:pic>
        <p:nvPicPr>
          <p:cNvPr id="11" name="Picture 8" descr="C:\Users\polgari.anita\AppData\Local\Microsoft\Windows\Temporary Internet Files\Content.Outlook\CDQRPQJR\kre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0"/>
          <a:stretch/>
        </p:blipFill>
        <p:spPr bwMode="auto">
          <a:xfrm>
            <a:off x="210989" y="5805264"/>
            <a:ext cx="1232198" cy="9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a számának hely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25CC0A6-DE11-41FE-A786-5888F30E86B3}" type="slidenum">
              <a:rPr lang="hu-HU" altLang="hu-HU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hu-HU" altLang="hu-HU" sz="1400" dirty="0"/>
          </a:p>
        </p:txBody>
      </p:sp>
      <p:sp>
        <p:nvSpPr>
          <p:cNvPr id="6148" name="Élőláb helye 1"/>
          <p:cNvSpPr>
            <a:spLocks noGrp="1"/>
          </p:cNvSpPr>
          <p:nvPr>
            <p:ph type="ftr" sz="quarter" idx="11"/>
          </p:nvPr>
        </p:nvSpPr>
        <p:spPr>
          <a:xfrm>
            <a:off x="468313" y="5949950"/>
            <a:ext cx="8207375" cy="77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000" dirty="0" smtClean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000" dirty="0" smtClean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000" dirty="0" smtClean="0">
              <a:latin typeface="Verdana" pitchFamily="34" charset="0"/>
            </a:endParaRPr>
          </a:p>
        </p:txBody>
      </p:sp>
      <p:sp>
        <p:nvSpPr>
          <p:cNvPr id="6149" name="Téglalap 1"/>
          <p:cNvSpPr>
            <a:spLocks noChangeArrowheads="1"/>
          </p:cNvSpPr>
          <p:nvPr/>
        </p:nvSpPr>
        <p:spPr bwMode="auto">
          <a:xfrm>
            <a:off x="2411413" y="1304925"/>
            <a:ext cx="44465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</p:txBody>
      </p:sp>
      <p:sp>
        <p:nvSpPr>
          <p:cNvPr id="6150" name="Téglalap 2"/>
          <p:cNvSpPr>
            <a:spLocks noChangeArrowheads="1"/>
          </p:cNvSpPr>
          <p:nvPr/>
        </p:nvSpPr>
        <p:spPr bwMode="auto">
          <a:xfrm>
            <a:off x="305593" y="1196752"/>
            <a:ext cx="8569325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300"/>
              </a:spcAft>
              <a:buFontTx/>
              <a:buNone/>
            </a:pPr>
            <a:endParaRPr lang="hu-HU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/>
              <a:t>Canada-related conferences: </a:t>
            </a:r>
            <a:r>
              <a:rPr lang="hu-HU" altLang="hu-HU" sz="1600" i="1" dirty="0"/>
              <a:t>Károli North-America Days </a:t>
            </a:r>
            <a:r>
              <a:rPr lang="hu-HU" altLang="hu-HU" sz="1600" dirty="0"/>
              <a:t>(thematic annual event), </a:t>
            </a:r>
            <a:r>
              <a:rPr lang="hu-HU" altLang="hu-HU" sz="1600" i="1" dirty="0"/>
              <a:t>Indigenous Perspectives of North-America</a:t>
            </a:r>
            <a:r>
              <a:rPr lang="hu-HU" altLang="hu-HU" sz="1600" dirty="0"/>
              <a:t> (2012), </a:t>
            </a:r>
            <a:r>
              <a:rPr lang="hu-HU" altLang="hu-HU" sz="1600" i="1" dirty="0"/>
              <a:t>Northrop Frye – Danubian Perspectives</a:t>
            </a:r>
            <a:r>
              <a:rPr lang="hu-HU" altLang="hu-HU" sz="1600" dirty="0"/>
              <a:t> (2012)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/>
              <a:t>Articles and studies on Canada written by faculty members: </a:t>
            </a:r>
            <a:r>
              <a:rPr lang="hu-HU" altLang="hu-HU" sz="1600" dirty="0" smtClean="0"/>
              <a:t>49</a:t>
            </a:r>
            <a:endParaRPr lang="hu-HU" altLang="hu-HU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/>
              <a:t>Canada-related books edited by faculty members: </a:t>
            </a:r>
            <a:r>
              <a:rPr lang="hu-HU" altLang="hu-HU" sz="1600" dirty="0" smtClean="0"/>
              <a:t>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 smtClean="0"/>
          </a:p>
          <a:p>
            <a:pPr algn="ctr" eaLnBrk="1" hangingPunct="1">
              <a:spcBef>
                <a:spcPts val="1200"/>
              </a:spcBef>
              <a:spcAft>
                <a:spcPts val="300"/>
              </a:spcAft>
              <a:buFontTx/>
              <a:buNone/>
            </a:pPr>
            <a:endParaRPr lang="hu-HU" altLang="hu-HU" sz="1800" b="1" dirty="0" smtClean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ts val="1200"/>
              </a:spcBef>
              <a:spcAft>
                <a:spcPts val="300"/>
              </a:spcAft>
              <a:buFontTx/>
              <a:buNone/>
            </a:pPr>
            <a:endParaRPr lang="hu-HU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ts val="1200"/>
              </a:spcBef>
              <a:spcAft>
                <a:spcPts val="300"/>
              </a:spcAft>
              <a:buFontTx/>
              <a:buNone/>
            </a:pPr>
            <a:endParaRPr lang="hu-HU" altLang="hu-HU" sz="16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GB" altLang="hu-HU" sz="1200" b="1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ts val="1200"/>
              </a:spcBef>
              <a:spcAft>
                <a:spcPts val="300"/>
              </a:spcAft>
              <a:buFontTx/>
              <a:buNone/>
            </a:pPr>
            <a:r>
              <a:rPr lang="hu-HU" altLang="hu-HU" sz="1700" b="1" dirty="0">
                <a:solidFill>
                  <a:srgbClr val="A51E22"/>
                </a:solidFill>
                <a:latin typeface="Goudy Old Style Hu" pitchFamily="18" charset="-18"/>
                <a:cs typeface="Arial" charset="0"/>
              </a:rPr>
              <a:t>	</a:t>
            </a:r>
            <a:endParaRPr lang="hu-HU" altLang="hu-HU" sz="1800" dirty="0"/>
          </a:p>
        </p:txBody>
      </p:sp>
      <p:sp>
        <p:nvSpPr>
          <p:cNvPr id="6151" name="Szövegdoboz 10"/>
          <p:cNvSpPr txBox="1">
            <a:spLocks noChangeArrowheads="1"/>
          </p:cNvSpPr>
          <p:nvPr/>
        </p:nvSpPr>
        <p:spPr bwMode="auto">
          <a:xfrm>
            <a:off x="525661" y="3102035"/>
            <a:ext cx="79200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200" dirty="0"/>
              <a:t>Sepsi, E., Nagy, J., Vassányi, M. and Kenyeres, J. (eds.) 2014. </a:t>
            </a:r>
            <a:r>
              <a:rPr lang="hu-HU" altLang="hu-HU" sz="1200" i="1" dirty="0"/>
              <a:t>Indigenous Perspectives of North America – A Collection of Studies</a:t>
            </a:r>
            <a:r>
              <a:rPr lang="hu-HU" altLang="hu-HU" sz="1200" dirty="0"/>
              <a:t>. Newcastle upon Tyne: Cambridge Scholars Publishing.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200" dirty="0"/>
              <a:t>Sára Tóth, Tibor Fabiny, János Kenyeres, and Péter Pásztor (eds.) 2014. </a:t>
            </a:r>
            <a:r>
              <a:rPr lang="hu-HU" altLang="hu-HU" sz="1200" i="1" dirty="0"/>
              <a:t>Northrop Frye 100: A Danubian Perspective</a:t>
            </a:r>
            <a:r>
              <a:rPr lang="hu-HU" altLang="hu-HU" sz="1200" dirty="0"/>
              <a:t>. Budapest, Károli-L'Harmattan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200" dirty="0"/>
              <a:t>Bánhegyi M., Nagy J., Bernhardt D., Rau A. (eds.) 2012. </a:t>
            </a:r>
            <a:r>
              <a:rPr lang="hu-HU" altLang="hu-HU" sz="1200" i="1" dirty="0"/>
              <a:t>A Cultural Reader on Aboriginal Perspectives in Canada. </a:t>
            </a:r>
            <a:r>
              <a:rPr lang="hu-HU" altLang="hu-HU" sz="1200" dirty="0"/>
              <a:t>Budapest: Károli Gáspár University of the Reformed Church in Hungary.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200" dirty="0"/>
              <a:t>Nagy J., Bánhegyi M., Bernhardt D., Rau A. (eds.) 2011. </a:t>
            </a:r>
            <a:r>
              <a:rPr lang="hu-HU" altLang="hu-HU" sz="1200" i="1" dirty="0"/>
              <a:t>Canadian-German-Hungarian Reader</a:t>
            </a:r>
            <a:r>
              <a:rPr lang="hu-HU" altLang="hu-HU" sz="1200" dirty="0"/>
              <a:t>. Pomáz: Comenius Kiadó.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dirty="0"/>
          </a:p>
        </p:txBody>
      </p:sp>
      <p:pic>
        <p:nvPicPr>
          <p:cNvPr id="6154" name="Kép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803" y="5204283"/>
            <a:ext cx="1746448" cy="132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6" descr="http://www.education-canada.de/images/cover_indigenous_reader-kopie_1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900731"/>
            <a:ext cx="10287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8" descr="http://www.education-canada.de/images/cultural-reader---book-cover_seite_1_1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475" y="4845110"/>
            <a:ext cx="1081088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AutoShape 20" descr="Image result for Indigenous Perspectives of North America- A collection of studies"/>
          <p:cNvSpPr>
            <a:spLocks noChangeAspect="1" noChangeArrowheads="1"/>
          </p:cNvSpPr>
          <p:nvPr/>
        </p:nvSpPr>
        <p:spPr bwMode="auto">
          <a:xfrm>
            <a:off x="155575" y="-731838"/>
            <a:ext cx="1085850" cy="152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</p:txBody>
      </p:sp>
      <p:sp>
        <p:nvSpPr>
          <p:cNvPr id="6158" name="AutoShape 22" descr="Image result for Indigenous Perspectives of North America- A collection of studies"/>
          <p:cNvSpPr>
            <a:spLocks noChangeAspect="1" noChangeArrowheads="1"/>
          </p:cNvSpPr>
          <p:nvPr/>
        </p:nvSpPr>
        <p:spPr bwMode="auto">
          <a:xfrm>
            <a:off x="155575" y="-731838"/>
            <a:ext cx="1085850" cy="152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</p:txBody>
      </p:sp>
      <p:sp>
        <p:nvSpPr>
          <p:cNvPr id="6159" name="AutoShape 24" descr="Image result for Indigenous Perspectives of North America- A collection of studies"/>
          <p:cNvSpPr>
            <a:spLocks noChangeAspect="1" noChangeArrowheads="1"/>
          </p:cNvSpPr>
          <p:nvPr/>
        </p:nvSpPr>
        <p:spPr bwMode="auto">
          <a:xfrm>
            <a:off x="155575" y="-731838"/>
            <a:ext cx="1085850" cy="152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</p:txBody>
      </p:sp>
      <p:pic>
        <p:nvPicPr>
          <p:cNvPr id="6160" name="Kép 20" descr="http://t0.gstatic.com/images?q=tbn:ANd9GcQqdER5YwLjYBTOTMt6ADb5z62DPjFP0Fsti5-fsl6FGlHTizZ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679" y="4874333"/>
            <a:ext cx="1038225" cy="1510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Kép 21" descr="Borító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880" y="4860315"/>
            <a:ext cx="1071563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908488"/>
          </a:xfrm>
          <a:prstGeom prst="rect">
            <a:avLst/>
          </a:prstGeom>
        </p:spPr>
      </p:pic>
      <p:pic>
        <p:nvPicPr>
          <p:cNvPr id="19" name="Picture 8" descr="C:\Users\polgari.anita\AppData\Local\Microsoft\Windows\Temporary Internet Files\Content.Outlook\CDQRPQJR\kre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0"/>
          <a:stretch/>
        </p:blipFill>
        <p:spPr bwMode="auto">
          <a:xfrm>
            <a:off x="210989" y="5805264"/>
            <a:ext cx="1232198" cy="9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ia számának hely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04AF71-200C-45D7-96ED-3D29582860CD}" type="slidenum">
              <a:rPr lang="hu-HU" altLang="hu-HU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hu-HU" altLang="hu-HU" sz="1400" dirty="0">
              <a:solidFill>
                <a:srgbClr val="000000"/>
              </a:solidFill>
            </a:endParaRPr>
          </a:p>
        </p:txBody>
      </p:sp>
      <p:sp>
        <p:nvSpPr>
          <p:cNvPr id="7172" name="Élőláb helye 1"/>
          <p:cNvSpPr>
            <a:spLocks noGrp="1"/>
          </p:cNvSpPr>
          <p:nvPr>
            <p:ph type="ftr" sz="quarter" idx="11"/>
          </p:nvPr>
        </p:nvSpPr>
        <p:spPr>
          <a:xfrm>
            <a:off x="468313" y="5949950"/>
            <a:ext cx="8207375" cy="77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0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173" name="Téglalap 1"/>
          <p:cNvSpPr>
            <a:spLocks noChangeArrowheads="1"/>
          </p:cNvSpPr>
          <p:nvPr/>
        </p:nvSpPr>
        <p:spPr bwMode="auto">
          <a:xfrm>
            <a:off x="839664" y="1116013"/>
            <a:ext cx="73025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0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b="1" dirty="0">
                <a:solidFill>
                  <a:srgbClr val="A51E22"/>
                </a:solidFill>
                <a:latin typeface="Goudy Old Style Hu" pitchFamily="18" charset="-18"/>
                <a:cs typeface="Arial" charset="0"/>
              </a:rPr>
              <a:t>Canada in the English Classroom Research Group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0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en-US" altLang="hu-HU" sz="2000" dirty="0" smtClean="0"/>
              <a:t>established </a:t>
            </a:r>
            <a:r>
              <a:rPr lang="en-US" altLang="hu-HU" sz="2000" dirty="0"/>
              <a:t>in cooperation with the University of Cologne in 2006 </a:t>
            </a:r>
            <a:endParaRPr lang="hu-HU" altLang="hu-HU" sz="2000" dirty="0"/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hu-HU" altLang="hu-HU" sz="2000" dirty="0" smtClean="0"/>
              <a:t> </a:t>
            </a:r>
            <a:r>
              <a:rPr lang="en-US" altLang="hu-HU" sz="2000" dirty="0"/>
              <a:t>activities: workshops, teaching materials, school contests and consultation sessions for teacher trainees and practicing teachers on Canada, </a:t>
            </a:r>
            <a:endParaRPr lang="hu-HU" altLang="hu-HU" sz="2000" dirty="0"/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hu-HU" altLang="hu-HU" sz="2000" dirty="0" smtClean="0"/>
              <a:t> </a:t>
            </a:r>
            <a:r>
              <a:rPr lang="en-US" altLang="hu-HU" sz="2000" dirty="0"/>
              <a:t>conference presentations, publications – The International Association for Canadian Studies ranked their </a:t>
            </a:r>
            <a:r>
              <a:rPr lang="en-US" altLang="hu-HU" sz="2000" i="1" dirty="0"/>
              <a:t>Canadian-German-Hungarian Reader</a:t>
            </a:r>
            <a:r>
              <a:rPr lang="en-US" altLang="hu-HU" sz="2000" dirty="0"/>
              <a:t> among the </a:t>
            </a:r>
            <a:r>
              <a:rPr lang="hu-HU" altLang="hu-HU" sz="2000" dirty="0"/>
              <a:t>four</a:t>
            </a:r>
            <a:r>
              <a:rPr lang="en-US" altLang="hu-HU" sz="2000" dirty="0"/>
              <a:t> innovative projects of the in the 2010/11 academic year in the world in Canadian Studies.</a:t>
            </a:r>
            <a:endParaRPr lang="hu-HU" altLang="hu-HU" sz="2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0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hu-HU" sz="1200" dirty="0"/>
          </a:p>
          <a:p>
            <a:pPr eaLnBrk="1" hangingPunct="1">
              <a:spcBef>
                <a:spcPct val="0"/>
              </a:spcBef>
            </a:pPr>
            <a:endParaRPr lang="en-GB" altLang="hu-HU" sz="1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hu-HU" sz="1200" b="1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altLang="hu-HU" sz="14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hu-HU" altLang="hu-HU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>
              <a:solidFill>
                <a:srgbClr val="000000"/>
              </a:solidFill>
            </a:endParaRPr>
          </a:p>
        </p:txBody>
      </p:sp>
      <p:pic>
        <p:nvPicPr>
          <p:cNvPr id="7176" name="Kép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3" y="5013176"/>
            <a:ext cx="2160240" cy="155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908488"/>
          </a:xfrm>
          <a:prstGeom prst="rect">
            <a:avLst/>
          </a:prstGeom>
        </p:spPr>
      </p:pic>
      <p:pic>
        <p:nvPicPr>
          <p:cNvPr id="10" name="Picture 8" descr="C:\Users\polgari.anita\AppData\Local\Microsoft\Windows\Temporary Internet Files\Content.Outlook\CDQRPQJR\kre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0"/>
          <a:stretch/>
        </p:blipFill>
        <p:spPr bwMode="auto">
          <a:xfrm>
            <a:off x="210989" y="5695674"/>
            <a:ext cx="1232198" cy="9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Élőláb helye 1"/>
          <p:cNvSpPr>
            <a:spLocks noGrp="1"/>
          </p:cNvSpPr>
          <p:nvPr>
            <p:ph type="ftr" sz="quarter" idx="11"/>
          </p:nvPr>
        </p:nvSpPr>
        <p:spPr>
          <a:xfrm>
            <a:off x="468313" y="5949950"/>
            <a:ext cx="8207375" cy="77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000" dirty="0" smtClean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000" dirty="0" smtClean="0">
              <a:latin typeface="Verdana" pitchFamily="34" charset="0"/>
            </a:endParaRPr>
          </a:p>
        </p:txBody>
      </p:sp>
      <p:sp>
        <p:nvSpPr>
          <p:cNvPr id="8196" name="Szövegdoboz 8"/>
          <p:cNvSpPr txBox="1">
            <a:spLocks noChangeArrowheads="1"/>
          </p:cNvSpPr>
          <p:nvPr/>
        </p:nvSpPr>
        <p:spPr bwMode="auto">
          <a:xfrm>
            <a:off x="1476375" y="1473200"/>
            <a:ext cx="7091363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300"/>
              </a:spcAft>
              <a:buFontTx/>
              <a:buNone/>
            </a:pPr>
            <a:endParaRPr lang="hu-HU" altLang="hu-HU" sz="16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300"/>
              </a:spcAft>
              <a:buFontTx/>
              <a:buNone/>
            </a:pPr>
            <a:endParaRPr lang="hu-HU" altLang="hu-HU" sz="1600" b="1" dirty="0">
              <a:solidFill>
                <a:srgbClr val="A51E22"/>
              </a:solidFill>
              <a:latin typeface="Goudy Old Style" pitchFamily="18" charset="0"/>
              <a:cs typeface="Arial" charset="0"/>
            </a:endParaRPr>
          </a:p>
          <a:p>
            <a:pPr algn="ctr" eaLnBrk="1" hangingPunct="1">
              <a:spcBef>
                <a:spcPts val="1200"/>
              </a:spcBef>
              <a:spcAft>
                <a:spcPts val="300"/>
              </a:spcAft>
              <a:buFontTx/>
              <a:buNone/>
            </a:pPr>
            <a:endParaRPr lang="hu-HU" altLang="hu-HU" sz="1000" b="1" dirty="0">
              <a:latin typeface="Verdana" pitchFamily="34" charset="0"/>
            </a:endParaRPr>
          </a:p>
        </p:txBody>
      </p:sp>
      <p:sp>
        <p:nvSpPr>
          <p:cNvPr id="8199" name="Téglalap 1"/>
          <p:cNvSpPr>
            <a:spLocks noChangeArrowheads="1"/>
          </p:cNvSpPr>
          <p:nvPr/>
        </p:nvSpPr>
        <p:spPr bwMode="auto">
          <a:xfrm>
            <a:off x="1022454" y="836712"/>
            <a:ext cx="7848600" cy="8017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300"/>
              </a:spcAft>
              <a:buFontTx/>
              <a:buNone/>
            </a:pPr>
            <a:endParaRPr lang="hu-HU" altLang="hu-HU" sz="20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ts val="1200"/>
              </a:spcBef>
              <a:spcAft>
                <a:spcPts val="300"/>
              </a:spcAft>
              <a:buFontTx/>
              <a:buNone/>
            </a:pPr>
            <a:r>
              <a:rPr lang="en-US" altLang="hu-HU" sz="2000" b="1" dirty="0">
                <a:solidFill>
                  <a:srgbClr val="A51E22"/>
                </a:solidFill>
                <a:latin typeface="Goudy Old Style Hu" pitchFamily="18" charset="-18"/>
                <a:cs typeface="Arial" charset="0"/>
              </a:rPr>
              <a:t>Canadian Culture and Literature Research Group</a:t>
            </a:r>
            <a:endParaRPr lang="en-US" altLang="hu-HU" sz="2000" b="1" dirty="0">
              <a:solidFill>
                <a:srgbClr val="61BB4B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400" b="1" dirty="0">
                <a:solidFill>
                  <a:srgbClr val="4D4D4D"/>
                </a:solidFill>
                <a:cs typeface="Arial" charset="0"/>
              </a:rPr>
              <a:t> </a:t>
            </a:r>
            <a:endParaRPr lang="en-US" altLang="hu-HU" sz="2000" dirty="0"/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en-CA" altLang="hu-HU" sz="2000" dirty="0" smtClean="0"/>
              <a:t> established in 2006 </a:t>
            </a:r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en-CA" altLang="hu-HU" sz="2000" dirty="0" smtClean="0"/>
              <a:t> it has organised 2 major conferences and the annual </a:t>
            </a:r>
            <a:r>
              <a:rPr lang="en-CA" altLang="hu-HU" sz="2000" dirty="0" err="1" smtClean="0"/>
              <a:t>Károli</a:t>
            </a:r>
            <a:r>
              <a:rPr lang="en-CA" altLang="hu-HU" sz="2000" dirty="0" smtClean="0"/>
              <a:t> North American Days conference series</a:t>
            </a:r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en-CA" altLang="hu-HU" sz="2000" dirty="0" smtClean="0"/>
              <a:t>its members have given 31 conference presentations and published 23 articles with regard to Canada since its establishment</a:t>
            </a:r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en-CA" altLang="hu-HU" sz="2000" dirty="0" smtClean="0"/>
              <a:t>offers thesis advising and state exam preparatory sessions</a:t>
            </a:r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en-CA" altLang="hu-HU" sz="2000" dirty="0" smtClean="0"/>
              <a:t>was part of the NTP-HHTDK-15-0079 talent nurturing project coordinated by the Institute of English Studies, within the framework of which 5 students delivered international conference presentations in Canadian Studies in 2016</a:t>
            </a:r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en-CA" altLang="hu-HU" sz="2000" dirty="0" smtClean="0"/>
              <a:t>guest teaching: courses on Canadian Multiculturalism in Literature– Masaryk University (Brno), University of Turku (Finland)</a:t>
            </a:r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r>
              <a:rPr lang="en-CA" altLang="hu-HU" sz="2000" dirty="0" smtClean="0"/>
              <a:t>Minorities in Canada– Intercultural Investigations Research Project (2019- )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hu-HU" sz="2000" dirty="0"/>
          </a:p>
          <a:p>
            <a:pPr marL="342900" indent="-342900" algn="ctr" eaLnBrk="1" hangingPunct="1">
              <a:spcBef>
                <a:spcPct val="0"/>
              </a:spcBef>
              <a:buBlip>
                <a:blip r:embed="rId3"/>
              </a:buBlip>
            </a:pPr>
            <a:endParaRPr lang="hu-HU" altLang="hu-HU" sz="2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hu-HU" sz="2000" b="1" dirty="0">
              <a:solidFill>
                <a:srgbClr val="0D0D0D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endParaRPr lang="en-US" altLang="hu-HU" sz="1200" b="1" dirty="0">
              <a:solidFill>
                <a:srgbClr val="0D0D0D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hu-HU" sz="1200" b="1" dirty="0">
              <a:solidFill>
                <a:srgbClr val="0D0D0D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1200" b="1" dirty="0">
              <a:solidFill>
                <a:srgbClr val="0D0D0D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1000" dirty="0">
                <a:solidFill>
                  <a:srgbClr val="0D0D0D"/>
                </a:solidFill>
                <a:cs typeface="Arial" charset="0"/>
              </a:rPr>
              <a:t>	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1000" b="1" dirty="0">
              <a:solidFill>
                <a:srgbClr val="0D0D0D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1000" b="1" dirty="0">
                <a:solidFill>
                  <a:srgbClr val="0D0D0D"/>
                </a:solidFill>
                <a:cs typeface="Arial" charset="0"/>
              </a:rPr>
              <a:t>	</a:t>
            </a:r>
            <a:endParaRPr lang="hu-HU" altLang="hu-HU" sz="1000" b="1" dirty="0">
              <a:solidFill>
                <a:srgbClr val="0D0D0D"/>
              </a:solidFill>
            </a:endParaRPr>
          </a:p>
        </p:txBody>
      </p:sp>
      <p:pic>
        <p:nvPicPr>
          <p:cNvPr id="8202" name="Kép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66" y="1124744"/>
            <a:ext cx="1412834" cy="113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908488"/>
          </a:xfrm>
          <a:prstGeom prst="rect">
            <a:avLst/>
          </a:prstGeom>
        </p:spPr>
      </p:pic>
      <p:pic>
        <p:nvPicPr>
          <p:cNvPr id="12" name="Picture 8" descr="C:\Users\polgari.anita\AppData\Local\Microsoft\Windows\Temporary Internet Files\Content.Outlook\CDQRPQJR\kre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0"/>
          <a:stretch/>
        </p:blipFill>
        <p:spPr bwMode="auto">
          <a:xfrm>
            <a:off x="272947" y="5894558"/>
            <a:ext cx="1057100" cy="82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Élőláb helye 1"/>
          <p:cNvSpPr>
            <a:spLocks noGrp="1"/>
          </p:cNvSpPr>
          <p:nvPr>
            <p:ph type="ftr" sz="quarter" idx="11"/>
          </p:nvPr>
        </p:nvSpPr>
        <p:spPr>
          <a:xfrm>
            <a:off x="468313" y="5949950"/>
            <a:ext cx="8207375" cy="77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000" dirty="0" smtClean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0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222" name="Téglalap 7"/>
          <p:cNvSpPr>
            <a:spLocks noChangeArrowheads="1"/>
          </p:cNvSpPr>
          <p:nvPr/>
        </p:nvSpPr>
        <p:spPr bwMode="auto">
          <a:xfrm>
            <a:off x="971550" y="1341438"/>
            <a:ext cx="74168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1200"/>
              </a:spcBef>
              <a:spcAft>
                <a:spcPts val="300"/>
              </a:spcAft>
              <a:buFontTx/>
              <a:buNone/>
            </a:pPr>
            <a:endParaRPr lang="hu-HU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300"/>
              </a:spcAft>
              <a:buFontTx/>
              <a:buNone/>
            </a:pPr>
            <a:endParaRPr lang="hu-HU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300"/>
              </a:spcAft>
              <a:buFontTx/>
              <a:buNone/>
            </a:pPr>
            <a:endParaRPr lang="hu-HU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</p:txBody>
      </p:sp>
      <p:sp>
        <p:nvSpPr>
          <p:cNvPr id="9224" name="Téglalap 1"/>
          <p:cNvSpPr>
            <a:spLocks noChangeArrowheads="1"/>
          </p:cNvSpPr>
          <p:nvPr/>
        </p:nvSpPr>
        <p:spPr bwMode="auto">
          <a:xfrm>
            <a:off x="1157288" y="1773238"/>
            <a:ext cx="436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 dirty="0"/>
          </a:p>
        </p:txBody>
      </p:sp>
      <p:sp>
        <p:nvSpPr>
          <p:cNvPr id="9225" name="Téglalap 1"/>
          <p:cNvSpPr>
            <a:spLocks noChangeArrowheads="1"/>
          </p:cNvSpPr>
          <p:nvPr/>
        </p:nvSpPr>
        <p:spPr bwMode="auto">
          <a:xfrm>
            <a:off x="2123728" y="1196752"/>
            <a:ext cx="4572000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hu-HU" sz="20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000" b="1" dirty="0">
                <a:solidFill>
                  <a:srgbClr val="A51E22"/>
                </a:solidFill>
                <a:latin typeface="Goudy Old Style Hu" pitchFamily="18" charset="-18"/>
                <a:cs typeface="Arial" charset="0"/>
              </a:rPr>
              <a:t>Károli Canada </a:t>
            </a:r>
            <a:r>
              <a:rPr lang="en-US" altLang="hu-HU" sz="2000" b="1" dirty="0" smtClean="0">
                <a:solidFill>
                  <a:srgbClr val="A51E22"/>
                </a:solidFill>
                <a:latin typeface="Goudy Old Style Hu" pitchFamily="18" charset="-18"/>
                <a:cs typeface="Arial" charset="0"/>
              </a:rPr>
              <a:t>Cent</a:t>
            </a:r>
            <a:r>
              <a:rPr lang="hu-HU" altLang="hu-HU" sz="2000" b="1" dirty="0" smtClean="0">
                <a:solidFill>
                  <a:srgbClr val="A51E22"/>
                </a:solidFill>
                <a:latin typeface="Goudy Old Style Hu" pitchFamily="18" charset="-18"/>
                <a:cs typeface="Arial" charset="0"/>
              </a:rPr>
              <a:t>re</a:t>
            </a:r>
            <a:endParaRPr lang="en-US" altLang="hu-HU" sz="20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000" b="1" dirty="0">
                <a:solidFill>
                  <a:srgbClr val="A51E22"/>
                </a:solidFill>
                <a:latin typeface="Goudy Old Style Hu" pitchFamily="18" charset="-18"/>
                <a:cs typeface="Arial" charset="0"/>
              </a:rPr>
              <a:t>Faculty of Humanities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000" b="1" dirty="0">
                <a:solidFill>
                  <a:srgbClr val="A51E22"/>
                </a:solidFill>
                <a:latin typeface="Goudy Old Style Hu" pitchFamily="18" charset="-18"/>
                <a:cs typeface="Arial" charset="0"/>
              </a:rPr>
              <a:t>Károli Gáspár University of the Reformed Church in Hungary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hu-HU" sz="1800" b="1" u="sng" dirty="0">
              <a:solidFill>
                <a:srgbClr val="000000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800" b="1" u="sng" dirty="0">
                <a:solidFill>
                  <a:srgbClr val="000000"/>
                </a:solidFill>
                <a:latin typeface="Goudy Old Style Hu" pitchFamily="18" charset="-18"/>
                <a:cs typeface="Arial" charset="0"/>
              </a:rPr>
              <a:t>Contact data: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hu-HU" sz="1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400" dirty="0">
                <a:solidFill>
                  <a:srgbClr val="000000"/>
                </a:solidFill>
              </a:rPr>
              <a:t>Coordinator: Dr. Judit Nagy, PhD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hu-HU" sz="14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400" dirty="0">
                <a:solidFill>
                  <a:srgbClr val="000000"/>
                </a:solidFill>
              </a:rPr>
              <a:t>Mailing address: H-1</a:t>
            </a:r>
            <a:r>
              <a:rPr lang="hu-HU" altLang="hu-HU" sz="1400" dirty="0">
                <a:solidFill>
                  <a:srgbClr val="000000"/>
                </a:solidFill>
              </a:rPr>
              <a:t>146</a:t>
            </a:r>
            <a:r>
              <a:rPr lang="en-US" altLang="hu-HU" sz="1400" dirty="0">
                <a:solidFill>
                  <a:srgbClr val="000000"/>
                </a:solidFill>
              </a:rPr>
              <a:t> Budapest, Dózsa György út 25-27.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hu-HU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600" dirty="0">
                <a:solidFill>
                  <a:srgbClr val="000000"/>
                </a:solidFill>
              </a:rPr>
              <a:t>Telephone:+36-1-872-1743</a:t>
            </a:r>
            <a:endParaRPr lang="hu-HU" altLang="hu-HU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</a:rPr>
              <a:t>Mobile: +36 30 925 3883</a:t>
            </a:r>
            <a:endParaRPr lang="en-US" altLang="hu-HU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hu-HU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600" dirty="0">
                <a:solidFill>
                  <a:srgbClr val="000000"/>
                </a:solidFill>
              </a:rPr>
              <a:t>E-mail: </a:t>
            </a:r>
            <a:r>
              <a:rPr lang="en-US" altLang="hu-HU" sz="1600" dirty="0">
                <a:solidFill>
                  <a:srgbClr val="000000"/>
                </a:solidFill>
                <a:hlinkClick r:id="rId3"/>
              </a:rPr>
              <a:t>nagy.judit@kre.hu</a:t>
            </a:r>
            <a:endParaRPr lang="en-US" altLang="hu-HU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hu-HU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1600" dirty="0">
                <a:solidFill>
                  <a:srgbClr val="000000"/>
                </a:solidFill>
              </a:rPr>
              <a:t>karoli.canada@gmail.com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dirty="0">
              <a:solidFill>
                <a:srgbClr val="000000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dirty="0">
              <a:solidFill>
                <a:srgbClr val="000000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1" dirty="0">
              <a:solidFill>
                <a:srgbClr val="A51E22"/>
              </a:solidFill>
              <a:latin typeface="Goudy Old Style Hu" pitchFamily="18" charset="-18"/>
              <a:cs typeface="Arial" charset="0"/>
            </a:endParaRPr>
          </a:p>
        </p:txBody>
      </p:sp>
      <p:pic>
        <p:nvPicPr>
          <p:cNvPr id="9227" name="Ké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96751"/>
            <a:ext cx="2289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908488"/>
          </a:xfrm>
          <a:prstGeom prst="rect">
            <a:avLst/>
          </a:prstGeom>
        </p:spPr>
      </p:pic>
      <p:pic>
        <p:nvPicPr>
          <p:cNvPr id="14" name="Picture 8" descr="C:\Users\polgari.anita\AppData\Local\Microsoft\Windows\Temporary Internet Files\Content.Outlook\CDQRPQJR\kre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0"/>
          <a:stretch/>
        </p:blipFill>
        <p:spPr bwMode="auto">
          <a:xfrm>
            <a:off x="151756" y="5786922"/>
            <a:ext cx="1232198" cy="96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586</Words>
  <Application>Microsoft Office PowerPoint</Application>
  <PresentationFormat>Diavetítés a képernyőre (4:3 oldalarány)</PresentationFormat>
  <Paragraphs>137</Paragraphs>
  <Slides>8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Goudy Old Style Hu</vt:lpstr>
      <vt:lpstr>Arial</vt:lpstr>
      <vt:lpstr>Goudy Old Style</vt:lpstr>
      <vt:lpstr>Verdana</vt:lpstr>
      <vt:lpstr>Alapértelmezett terv</vt:lpstr>
      <vt:lpstr>PowerPoint-bemutató</vt:lpstr>
      <vt:lpstr>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KRE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Halász Krisztina</dc:creator>
  <cp:lastModifiedBy>Nagy Judit</cp:lastModifiedBy>
  <cp:revision>333</cp:revision>
  <cp:lastPrinted>2016-01-11T08:31:23Z</cp:lastPrinted>
  <dcterms:created xsi:type="dcterms:W3CDTF">2010-09-07T13:51:14Z</dcterms:created>
  <dcterms:modified xsi:type="dcterms:W3CDTF">2020-11-16T20:22:33Z</dcterms:modified>
</cp:coreProperties>
</file>