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146847426" r:id="rId2"/>
    <p:sldId id="256" r:id="rId3"/>
    <p:sldId id="257" r:id="rId4"/>
    <p:sldId id="258" r:id="rId5"/>
    <p:sldId id="259" r:id="rId6"/>
    <p:sldId id="261" r:id="rId7"/>
    <p:sldId id="260" r:id="rId8"/>
    <p:sldId id="267" r:id="rId9"/>
    <p:sldId id="262" r:id="rId10"/>
    <p:sldId id="2146847424" r:id="rId11"/>
    <p:sldId id="278" r:id="rId12"/>
    <p:sldId id="279" r:id="rId13"/>
    <p:sldId id="281" r:id="rId14"/>
    <p:sldId id="273" r:id="rId15"/>
    <p:sldId id="263" r:id="rId16"/>
    <p:sldId id="265" r:id="rId17"/>
    <p:sldId id="2146847425" r:id="rId18"/>
    <p:sldId id="268" r:id="rId19"/>
    <p:sldId id="269"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abó Katalin Zsuzsanna" initials="SKZ" lastIdx="9" clrIdx="0">
    <p:extLst>
      <p:ext uri="{19B8F6BF-5375-455C-9EA6-DF929625EA0E}">
        <p15:presenceInfo xmlns:p15="http://schemas.microsoft.com/office/powerpoint/2012/main" userId="Szabó Katalin Zsuzsanna" providerId="None"/>
      </p:ext>
    </p:extLst>
  </p:cmAuthor>
  <p:cmAuthor id="2" name="Orosz Eva" initials="OE" lastIdx="0" clrIdx="1">
    <p:extLst>
      <p:ext uri="{19B8F6BF-5375-455C-9EA6-DF929625EA0E}">
        <p15:presenceInfo xmlns:p15="http://schemas.microsoft.com/office/powerpoint/2012/main" userId="Orosz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5" autoAdjust="0"/>
  </p:normalViewPr>
  <p:slideViewPr>
    <p:cSldViewPr snapToGrid="0">
      <p:cViewPr varScale="1">
        <p:scale>
          <a:sx n="76" d="100"/>
          <a:sy n="76" d="100"/>
        </p:scale>
        <p:origin x="53" y="1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FEA5F-8B14-4551-B948-3E7B18D75933}" type="datetimeFigureOut">
              <a:rPr lang="hu-HU" smtClean="0"/>
              <a:t>2023. 08. 28.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E671E-C158-47CC-9C2D-D7A6C089EE76}" type="slidenum">
              <a:rPr lang="hu-HU" smtClean="0"/>
              <a:t>‹#›</a:t>
            </a:fld>
            <a:endParaRPr lang="hu-HU"/>
          </a:p>
        </p:txBody>
      </p:sp>
    </p:spTree>
    <p:extLst>
      <p:ext uri="{BB962C8B-B14F-4D97-AF65-F5344CB8AC3E}">
        <p14:creationId xmlns:p14="http://schemas.microsoft.com/office/powerpoint/2010/main" val="377769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81E671E-C158-47CC-9C2D-D7A6C089EE76}" type="slidenum">
              <a:rPr lang="hu-HU" smtClean="0"/>
              <a:t>2</a:t>
            </a:fld>
            <a:endParaRPr lang="hu-HU"/>
          </a:p>
        </p:txBody>
      </p:sp>
    </p:spTree>
    <p:extLst>
      <p:ext uri="{BB962C8B-B14F-4D97-AF65-F5344CB8AC3E}">
        <p14:creationId xmlns:p14="http://schemas.microsoft.com/office/powerpoint/2010/main" val="405481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5D0794-7C85-4B90-B8CD-75AF5FA088A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805A2F58-93AF-4DF7-AE1A-995A48849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80459D99-AF73-4869-AE2D-34424259B339}"/>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E332818E-AB28-49E1-850E-9D5B568189F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A4876C2-CAA8-494C-919A-9B7FD6BE3D2E}"/>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103404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4C74DB-F29F-43AA-94E3-E65002601796}"/>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FBDB566-A68B-4E95-9C92-7656671D815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D8C7C44-7ED8-4C40-BE1F-A823C9795711}"/>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E8B2411B-DD60-4F62-9FA1-F17A91AD269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EFF5052-68CA-47C7-8DC1-648BE94AA7CC}"/>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179902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FEF3880-3BFA-4953-ADD3-E79F679993C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F98E80D9-E646-442D-8CC6-EA3C6045ECAD}"/>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F6D9D00-64FC-42F8-A016-0E21FC0636DA}"/>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C23AE356-CD23-40D8-909B-3FE9D9504FE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EDCB0EE-9C57-4782-B6E7-6201503FA82E}"/>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57592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0A4580-2EB5-4DD7-B14D-CF148F5B089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CBF49F-DDB2-4CAF-8664-967C03BE3CA4}"/>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2FD3B3D-FC01-4C4E-9F4C-BB3EE139F191}"/>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B35D5B37-87D7-45FE-A61F-EBB049643B9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152381D-D7E2-4459-BD38-573B52B23107}"/>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124739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52B517-8F0F-4ADA-AD13-F54B28992156}"/>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89FB67E9-7EFC-4E0B-B113-FD22B8283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5DBF002-4A28-4A6F-AB03-AFE93AD96CB3}"/>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3A303E4B-E961-4D91-8859-BF1E0953A2E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F490FF6-7167-4CC9-999B-500A713B7894}"/>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197275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7297BE-F8C2-4247-9ED5-AA0534F0044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0C32FCB-625C-4E1A-8ED4-E30400FCB361}"/>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A49FA01-1F91-4925-A72F-CFCDCA2B7DC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BC08241-13E9-427C-9858-817307050DD1}"/>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6" name="Élőláb helye 5">
            <a:extLst>
              <a:ext uri="{FF2B5EF4-FFF2-40B4-BE49-F238E27FC236}">
                <a16:creationId xmlns:a16="http://schemas.microsoft.com/office/drawing/2014/main" id="{96A23793-F739-4660-8A4D-F65B57B37B4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3F9652A-DB70-46DE-B576-43573D31419D}"/>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272981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2D0991-4BB2-433B-94ED-546533025FD5}"/>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0E9C14FF-CBE9-4388-8345-A7223E572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0F18A77-2655-47D8-A825-F5A5F9D71F46}"/>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6996772-86A7-4C6A-9383-635B7E714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7B49E9E-899C-4882-AE15-EFAFEDA23444}"/>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CB969498-F894-4929-8125-E4F8351E608B}"/>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8" name="Élőláb helye 7">
            <a:extLst>
              <a:ext uri="{FF2B5EF4-FFF2-40B4-BE49-F238E27FC236}">
                <a16:creationId xmlns:a16="http://schemas.microsoft.com/office/drawing/2014/main" id="{54D7504C-9B85-4E58-945D-E3FAEF13F09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E69A8310-E46D-4ED5-B930-DD8FE46B6C1F}"/>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338961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F68079-B94F-4260-B785-0E996A40A41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E59455E-FC79-4A04-89A0-EB3A56312239}"/>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4" name="Élőláb helye 3">
            <a:extLst>
              <a:ext uri="{FF2B5EF4-FFF2-40B4-BE49-F238E27FC236}">
                <a16:creationId xmlns:a16="http://schemas.microsoft.com/office/drawing/2014/main" id="{C21B1694-9DC4-49FC-8A69-07595B6E9587}"/>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13871D67-D635-454A-922B-4E540E85AC3E}"/>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328699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F031F25-C2E0-4E5A-A953-F1582E97CE25}"/>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3" name="Élőláb helye 2">
            <a:extLst>
              <a:ext uri="{FF2B5EF4-FFF2-40B4-BE49-F238E27FC236}">
                <a16:creationId xmlns:a16="http://schemas.microsoft.com/office/drawing/2014/main" id="{C8C6B541-23CB-40B8-903E-79604C3D2E63}"/>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2BDA0099-09DD-4BF1-9B15-5749CE3E2D3A}"/>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98849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2A958F-6ECD-41AB-A8B1-C51E0BE8A96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26FEDF9-FDDA-4CF7-951C-169939044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9C860A0-FF26-4F34-83EA-5EE097896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F3037EC-FC1F-4F61-ACA6-E41C1F115DE9}"/>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6" name="Élőláb helye 5">
            <a:extLst>
              <a:ext uri="{FF2B5EF4-FFF2-40B4-BE49-F238E27FC236}">
                <a16:creationId xmlns:a16="http://schemas.microsoft.com/office/drawing/2014/main" id="{FC83829E-CA4E-4901-B25F-7F12BAA16E1A}"/>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77CCEA84-5160-4629-9A80-D7541778ED46}"/>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331609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2454C1-5FBD-4FC8-85D8-FF470C12B1DD}"/>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0E5C7FA-E821-4821-A733-04FC9A711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806F751E-1340-4D61-A461-AD52F3BD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A4959FC-FB4B-47DF-8E12-6224FBE02053}"/>
              </a:ext>
            </a:extLst>
          </p:cNvPr>
          <p:cNvSpPr>
            <a:spLocks noGrp="1"/>
          </p:cNvSpPr>
          <p:nvPr>
            <p:ph type="dt" sz="half" idx="10"/>
          </p:nvPr>
        </p:nvSpPr>
        <p:spPr/>
        <p:txBody>
          <a:bodyPr/>
          <a:lstStyle/>
          <a:p>
            <a:fld id="{84AE47AC-A989-4697-B2CD-26431920CC97}" type="datetimeFigureOut">
              <a:rPr lang="hu-HU" smtClean="0"/>
              <a:t>2023. 08. 28.</a:t>
            </a:fld>
            <a:endParaRPr lang="hu-HU"/>
          </a:p>
        </p:txBody>
      </p:sp>
      <p:sp>
        <p:nvSpPr>
          <p:cNvPr id="6" name="Élőláb helye 5">
            <a:extLst>
              <a:ext uri="{FF2B5EF4-FFF2-40B4-BE49-F238E27FC236}">
                <a16:creationId xmlns:a16="http://schemas.microsoft.com/office/drawing/2014/main" id="{E818305E-52F1-40FB-8FE8-B106880055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E1DE4EE3-D5B1-4B66-98DD-AD97E47F593B}"/>
              </a:ext>
            </a:extLst>
          </p:cNvPr>
          <p:cNvSpPr>
            <a:spLocks noGrp="1"/>
          </p:cNvSpPr>
          <p:nvPr>
            <p:ph type="sldNum" sz="quarter" idx="12"/>
          </p:nvPr>
        </p:nvSpPr>
        <p:spPr/>
        <p:txBody>
          <a:bodyPr/>
          <a:lstStyle/>
          <a:p>
            <a:fld id="{CD6AA895-ACF6-4455-B3C5-1B00EED2CA7E}" type="slidenum">
              <a:rPr lang="hu-HU" smtClean="0"/>
              <a:t>‹#›</a:t>
            </a:fld>
            <a:endParaRPr lang="hu-HU"/>
          </a:p>
        </p:txBody>
      </p:sp>
    </p:spTree>
    <p:extLst>
      <p:ext uri="{BB962C8B-B14F-4D97-AF65-F5344CB8AC3E}">
        <p14:creationId xmlns:p14="http://schemas.microsoft.com/office/powerpoint/2010/main" val="148304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55ED53A-4534-4518-9CC1-3F4A5B1B8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9BF20BA5-E8B4-4340-A3EE-69D66DBCE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4549DC6-2256-4357-9EE0-8DCE40B2B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47AC-A989-4697-B2CD-26431920CC97}" type="datetimeFigureOut">
              <a:rPr lang="hu-HU" smtClean="0"/>
              <a:t>2023. 08. 28.</a:t>
            </a:fld>
            <a:endParaRPr lang="hu-HU"/>
          </a:p>
        </p:txBody>
      </p:sp>
      <p:sp>
        <p:nvSpPr>
          <p:cNvPr id="5" name="Élőláb helye 4">
            <a:extLst>
              <a:ext uri="{FF2B5EF4-FFF2-40B4-BE49-F238E27FC236}">
                <a16:creationId xmlns:a16="http://schemas.microsoft.com/office/drawing/2014/main" id="{35E0CBA9-8E33-4342-B9A6-D9D650FC3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D3DD3F2A-DA7B-46E4-ADDF-94719C6E1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AA895-ACF6-4455-B3C5-1B00EED2CA7E}" type="slidenum">
              <a:rPr lang="hu-HU" smtClean="0"/>
              <a:t>‹#›</a:t>
            </a:fld>
            <a:endParaRPr lang="hu-HU"/>
          </a:p>
        </p:txBody>
      </p:sp>
    </p:spTree>
    <p:extLst>
      <p:ext uri="{BB962C8B-B14F-4D97-AF65-F5344CB8AC3E}">
        <p14:creationId xmlns:p14="http://schemas.microsoft.com/office/powerpoint/2010/main" val="53256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www.kre.hu/portal/index.php/home/szabalyzatok.html" TargetMode="External"/><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A94D7B-2440-D8B6-5107-A76140F27707}"/>
              </a:ext>
            </a:extLst>
          </p:cNvPr>
          <p:cNvSpPr>
            <a:spLocks noGrp="1"/>
          </p:cNvSpPr>
          <p:nvPr>
            <p:ph type="title"/>
          </p:nvPr>
        </p:nvSpPr>
        <p:spPr>
          <a:xfrm>
            <a:off x="838200" y="1591469"/>
            <a:ext cx="10557388" cy="866596"/>
          </a:xfrm>
        </p:spPr>
        <p:txBody>
          <a:bodyPr>
            <a:noAutofit/>
          </a:bodyPr>
          <a:lstStyle/>
          <a:p>
            <a:pPr algn="ctr"/>
            <a:r>
              <a:rPr lang="en-GB" sz="3200" b="1" cap="small" dirty="0">
                <a:solidFill>
                  <a:schemeClr val="tx1">
                    <a:lumMod val="65000"/>
                    <a:lumOff val="35000"/>
                  </a:schemeClr>
                </a:solidFill>
              </a:rPr>
              <a:t>Information on Accident Prevention and Work and Fire Safety </a:t>
            </a:r>
            <a:br>
              <a:rPr lang="en-GB" sz="3200" b="1" cap="small" dirty="0">
                <a:solidFill>
                  <a:schemeClr val="tx1">
                    <a:lumMod val="65000"/>
                    <a:lumOff val="35000"/>
                  </a:schemeClr>
                </a:solidFill>
              </a:rPr>
            </a:br>
            <a:r>
              <a:rPr lang="en-GB" sz="3200" b="1" cap="small" dirty="0">
                <a:solidFill>
                  <a:schemeClr val="tx1">
                    <a:lumMod val="65000"/>
                    <a:lumOff val="35000"/>
                  </a:schemeClr>
                </a:solidFill>
              </a:rPr>
              <a:t>for Students</a:t>
            </a:r>
          </a:p>
        </p:txBody>
      </p:sp>
      <p:pic>
        <p:nvPicPr>
          <p:cNvPr id="6" name="Kép 5" descr="A képen szöveg, madár, embléma, szimbólum látható&#10;&#10;Automatikusan generált leírás">
            <a:extLst>
              <a:ext uri="{FF2B5EF4-FFF2-40B4-BE49-F238E27FC236}">
                <a16:creationId xmlns:a16="http://schemas.microsoft.com/office/drawing/2014/main" id="{4A52D27F-2B1E-7327-577C-1AAF1372A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192" y="2905366"/>
            <a:ext cx="2763616" cy="3235698"/>
          </a:xfrm>
          <a:prstGeom prst="rect">
            <a:avLst/>
          </a:prstGeom>
        </p:spPr>
      </p:pic>
      <p:pic>
        <p:nvPicPr>
          <p:cNvPr id="1026" name="Picture 2" descr="Kép előnézete">
            <a:extLst>
              <a:ext uri="{FF2B5EF4-FFF2-40B4-BE49-F238E27FC236}">
                <a16:creationId xmlns:a16="http://schemas.microsoft.com/office/drawing/2014/main" id="{4FB13D3E-EACC-44BD-BC0D-0A7FC94A1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21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4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3DB963E6-C271-4459-9F2A-59ECFDA82932}"/>
              </a:ext>
            </a:extLst>
          </p:cNvPr>
          <p:cNvSpPr txBox="1"/>
          <p:nvPr/>
        </p:nvSpPr>
        <p:spPr>
          <a:xfrm>
            <a:off x="513743" y="544248"/>
            <a:ext cx="6213627" cy="873615"/>
          </a:xfrm>
          <a:prstGeom prst="rect">
            <a:avLst/>
          </a:prstGeom>
        </p:spPr>
        <p:txBody>
          <a:bodyPr vert="horz" lIns="91440" tIns="45720" rIns="91440" bIns="45720" rtlCol="0" anchor="b">
            <a:normAutofit/>
          </a:bodyPr>
          <a:lstStyle/>
          <a:p>
            <a:pPr>
              <a:lnSpc>
                <a:spcPct val="90000"/>
              </a:lnSpc>
              <a:spcBef>
                <a:spcPct val="0"/>
              </a:spcBef>
              <a:spcAft>
                <a:spcPts val="600"/>
              </a:spcAft>
            </a:pPr>
            <a:r>
              <a:rPr lang="hu-HU" sz="4000" b="1" dirty="0">
                <a:latin typeface="+mj-lt"/>
                <a:ea typeface="+mj-ea"/>
                <a:cs typeface="+mj-cs"/>
              </a:rPr>
              <a:t>SAFETY IN CLASSROOMS</a:t>
            </a:r>
            <a:endParaRPr lang="en-US" sz="4000" b="1" dirty="0">
              <a:latin typeface="+mj-lt"/>
              <a:ea typeface="+mj-ea"/>
              <a:cs typeface="+mj-cs"/>
            </a:endParaRPr>
          </a:p>
        </p:txBody>
      </p:sp>
      <p:sp>
        <p:nvSpPr>
          <p:cNvPr id="3" name="Szövegdoboz 2">
            <a:extLst>
              <a:ext uri="{FF2B5EF4-FFF2-40B4-BE49-F238E27FC236}">
                <a16:creationId xmlns:a16="http://schemas.microsoft.com/office/drawing/2014/main" id="{DE85AFA0-BDB3-44B8-AF39-A1D28076B910}"/>
              </a:ext>
            </a:extLst>
          </p:cNvPr>
          <p:cNvSpPr txBox="1"/>
          <p:nvPr/>
        </p:nvSpPr>
        <p:spPr>
          <a:xfrm>
            <a:off x="601918" y="1417863"/>
            <a:ext cx="5150277" cy="5271796"/>
          </a:xfrm>
          <a:prstGeom prst="rect">
            <a:avLst/>
          </a:prstGeom>
        </p:spPr>
        <p:txBody>
          <a:bodyPr vert="horz" lIns="91440" tIns="45720" rIns="91440" bIns="45720" rtlCol="0" anchor="ctr">
            <a:noAutofit/>
          </a:bodyPr>
          <a:lstStyle/>
          <a:p>
            <a:pPr algn="just">
              <a:lnSpc>
                <a:spcPct val="90000"/>
              </a:lnSpc>
              <a:spcAft>
                <a:spcPts val="600"/>
              </a:spcAft>
            </a:pPr>
            <a:r>
              <a:rPr lang="en-GB" sz="1300" b="0" i="0" u="none" strike="noStrike" dirty="0">
                <a:effectLst/>
              </a:rPr>
              <a:t>What devices do we encounter in the university environment and, in this context, what safety rules do we need to take into account?  </a:t>
            </a:r>
            <a:br>
              <a:rPr lang="en-GB" sz="1300" b="0" i="0" u="none" strike="noStrike" dirty="0">
                <a:effectLst/>
              </a:rPr>
            </a:b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Never stand on the swivel chair!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Take care to keep the electronic cables routed to prevent the risk of tripping! Beware of the risk of hitting your head, arms or legs! </a:t>
            </a:r>
          </a:p>
          <a:p>
            <a:pPr marL="171450" indent="-171450" algn="just">
              <a:lnSpc>
                <a:spcPct val="90000"/>
              </a:lnSpc>
              <a:spcAft>
                <a:spcPts val="600"/>
              </a:spcAft>
              <a:buFont typeface="Arial" panose="020B0604020202020204" pitchFamily="34" charset="0"/>
              <a:buChar char="•"/>
            </a:pPr>
            <a:r>
              <a:rPr lang="en-GB" sz="1300" b="0" i="0" u="none" strike="noStrike" dirty="0">
                <a:effectLst/>
              </a:rPr>
              <a:t>Cables: do not have any trip hazard electrical cables or extension cords in the environment. Wind the right size and </a:t>
            </a:r>
            <a:r>
              <a:rPr lang="en-GB" sz="1300" dirty="0"/>
              <a:t>safely route excessively long cables. </a:t>
            </a:r>
            <a:r>
              <a:rPr lang="en-GB" sz="1300" b="0" i="0" u="none" strike="noStrike" dirty="0">
                <a:effectLst/>
              </a:rPr>
              <a:t>In case of a temporary extension, make sure that the cable running in the route is fixed with a yellow/black </a:t>
            </a:r>
            <a:r>
              <a:rPr lang="en-GB" sz="1300" dirty="0"/>
              <a:t>tape. </a:t>
            </a:r>
            <a:r>
              <a:rPr lang="en-GB" sz="1300" b="0" i="0" u="none" strike="noStrike" dirty="0">
                <a:effectLst/>
              </a:rPr>
              <a:t>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Ladders: Use a ladder instead of a chair, table or box if you need to reach a higher place.  Make sure you choose the right ladder. You may need a twin ladder or a straight ladder , but is may also be advisable to use a stepladder.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Shelves: when storing documents</a:t>
            </a:r>
            <a:r>
              <a:rPr lang="en-GB" sz="1300" dirty="0"/>
              <a:t>, always make sure that the maximum load capacity specified by the manufacturer is not exceeded. Remember to clearly mark the load capacity of the shelves if it is not visible. </a:t>
            </a:r>
            <a:r>
              <a:rPr lang="en-GB" sz="1300" b="0" i="0" u="none" strike="noStrike" dirty="0">
                <a:effectLst/>
              </a:rPr>
              <a:t> </a:t>
            </a:r>
          </a:p>
          <a:p>
            <a:pPr marL="171450" indent="-171450" algn="just">
              <a:lnSpc>
                <a:spcPct val="90000"/>
              </a:lnSpc>
              <a:spcAft>
                <a:spcPts val="600"/>
              </a:spcAft>
              <a:buFont typeface="Arial" panose="020B0604020202020204" pitchFamily="34" charset="0"/>
              <a:buChar char="•"/>
            </a:pPr>
            <a:r>
              <a:rPr lang="en-GB" sz="1300" b="0" i="0" u="none" strike="noStrike" dirty="0">
                <a:effectLst/>
              </a:rPr>
              <a:t>Another important rule is that protection against falling must be provided, typically by fixing them to the wall.  </a:t>
            </a:r>
            <a:endParaRPr lang="en-GB" sz="1300" dirty="0"/>
          </a:p>
        </p:txBody>
      </p:sp>
      <p:pic>
        <p:nvPicPr>
          <p:cNvPr id="6" name="Picture 4" descr="A Few Office Safety Hazards That You May Not Have Thought About - Industry  Directions">
            <a:extLst>
              <a:ext uri="{FF2B5EF4-FFF2-40B4-BE49-F238E27FC236}">
                <a16:creationId xmlns:a16="http://schemas.microsoft.com/office/drawing/2014/main" id="{3B6A42C2-6279-47D0-AAB7-322000D98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11"/>
          <a:stretch/>
        </p:blipFill>
        <p:spPr bwMode="auto">
          <a:xfrm>
            <a:off x="6312748" y="2008394"/>
            <a:ext cx="5150277" cy="371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9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est Home Office Monitor: An Ultimate Guide | ViewSonic Library">
            <a:extLst>
              <a:ext uri="{FF2B5EF4-FFF2-40B4-BE49-F238E27FC236}">
                <a16:creationId xmlns:a16="http://schemas.microsoft.com/office/drawing/2014/main" id="{2B1C27AC-269E-40AE-9CDE-65193267C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55" r="12050" b="3"/>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513C18A3-87E6-4C05-9478-5C44191BA5D5}"/>
              </a:ext>
            </a:extLst>
          </p:cNvPr>
          <p:cNvSpPr txBox="1"/>
          <p:nvPr/>
        </p:nvSpPr>
        <p:spPr>
          <a:xfrm>
            <a:off x="6611759" y="1608931"/>
            <a:ext cx="5168139" cy="5299787"/>
          </a:xfrm>
          <a:prstGeom prst="rect">
            <a:avLst/>
          </a:prstGeom>
        </p:spPr>
        <p:txBody>
          <a:bodyPr vert="horz" lIns="91440" tIns="45720" rIns="91440" bIns="45720" rtlCol="0">
            <a:noAutofit/>
          </a:bodyPr>
          <a:lstStyle/>
          <a:p>
            <a:pPr algn="just">
              <a:lnSpc>
                <a:spcPct val="90000"/>
              </a:lnSpc>
              <a:spcAft>
                <a:spcPts val="600"/>
              </a:spcAft>
            </a:pPr>
            <a:r>
              <a:rPr lang="en-GB" sz="1300" b="0" i="0" u="none" strike="noStrike" dirty="0">
                <a:effectLst/>
              </a:rPr>
              <a:t>The most important feature related to the monitor is the monitor-eye distance. If the distance is too small, eye strain and inflammation may occur. Major rules for the correct positioning of monitors:</a:t>
            </a:r>
          </a:p>
          <a:p>
            <a:pPr marL="171450" indent="-171450" algn="just">
              <a:lnSpc>
                <a:spcPct val="90000"/>
              </a:lnSpc>
              <a:spcAft>
                <a:spcPts val="600"/>
              </a:spcAft>
              <a:buFont typeface="Arial" panose="020B0604020202020204" pitchFamily="34" charset="0"/>
              <a:buChar char="•"/>
            </a:pPr>
            <a:r>
              <a:rPr lang="en-GB" sz="1300" dirty="0"/>
              <a:t>the top edge of the monitor should be at or slightly below eye-level </a:t>
            </a:r>
            <a:r>
              <a:rPr lang="en-GB" sz="1300" b="0" i="0" u="none" strike="noStrike" dirty="0">
                <a:effectLst/>
              </a:rPr>
              <a:t> </a:t>
            </a:r>
            <a:endParaRPr lang="en-GB" sz="1300" dirty="0"/>
          </a:p>
          <a:p>
            <a:pPr marL="171450" indent="-171450" algn="just">
              <a:lnSpc>
                <a:spcPct val="90000"/>
              </a:lnSpc>
              <a:spcAft>
                <a:spcPts val="600"/>
              </a:spcAft>
              <a:buFont typeface="Arial" panose="020B0604020202020204" pitchFamily="34" charset="0"/>
              <a:buChar char="•"/>
            </a:pPr>
            <a:r>
              <a:rPr lang="en-GB" sz="1300" dirty="0"/>
              <a:t>tilt the monitor so that your gaze is perpendicular to the plane of the monitor  </a:t>
            </a:r>
            <a:r>
              <a:rPr lang="en-GB" sz="1300" b="0" i="0" u="none" strike="noStrike" dirty="0">
                <a:effectLst/>
              </a:rPr>
              <a:t>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the monitor and the documents should be at the same distance so that your eyes do not have to adjust all the time</a:t>
            </a:r>
            <a:endParaRPr lang="en-GB" sz="1300" dirty="0"/>
          </a:p>
          <a:p>
            <a:pPr marL="171450" indent="-171450" algn="just">
              <a:lnSpc>
                <a:spcPct val="90000"/>
              </a:lnSpc>
              <a:spcAft>
                <a:spcPts val="600"/>
              </a:spcAft>
              <a:buFont typeface="Arial" panose="020B0604020202020204" pitchFamily="34" charset="0"/>
              <a:buChar char="•"/>
            </a:pPr>
            <a:r>
              <a:rPr lang="en-GB" sz="1300" dirty="0"/>
              <a:t>the surface of the desk should preferably be matt to avoid reflections</a:t>
            </a:r>
          </a:p>
          <a:p>
            <a:pPr marL="171450" indent="-171450" algn="just">
              <a:lnSpc>
                <a:spcPct val="90000"/>
              </a:lnSpc>
              <a:spcAft>
                <a:spcPts val="600"/>
              </a:spcAft>
              <a:buFont typeface="Arial" panose="020B0604020202020204" pitchFamily="34" charset="0"/>
              <a:buChar char="•"/>
            </a:pPr>
            <a:r>
              <a:rPr lang="en-GB" sz="1300" b="0" i="0" u="none" strike="noStrike" dirty="0">
                <a:effectLst/>
              </a:rPr>
              <a:t>use TFT monitors if possible, as they are radiation-free and less harmful to the eyes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direct sunlight impairs</a:t>
            </a:r>
            <a:r>
              <a:rPr lang="en-GB" sz="1300" dirty="0"/>
              <a:t> screen visibility  </a:t>
            </a:r>
            <a:endParaRPr lang="en-GB" sz="1300" b="0" i="0" u="none" strike="noStrike" dirty="0">
              <a:effectLst/>
            </a:endParaRPr>
          </a:p>
          <a:p>
            <a:pPr marL="171450" indent="-171450" algn="just">
              <a:lnSpc>
                <a:spcPct val="90000"/>
              </a:lnSpc>
              <a:spcAft>
                <a:spcPts val="600"/>
              </a:spcAft>
              <a:buFont typeface="Arial" panose="020B0604020202020204" pitchFamily="34" charset="0"/>
              <a:buChar char="•"/>
            </a:pPr>
            <a:r>
              <a:rPr lang="en-GB" sz="1300" b="0" i="0" u="none" strike="noStrike" dirty="0">
                <a:effectLst/>
              </a:rPr>
              <a:t>avoid reflections on the screen, the monitor should be in the shade, with natural light coming from the left</a:t>
            </a:r>
            <a:r>
              <a:rPr lang="en-GB" sz="1300" dirty="0"/>
              <a:t> for right-handed, and from the right for left-handed users. Even if the monitor is in the shade, the sun should not shine from the front </a:t>
            </a:r>
            <a:r>
              <a:rPr lang="en-GB" sz="1300" b="0" i="0" u="none" strike="noStrike" dirty="0">
                <a:effectLst/>
              </a:rPr>
              <a:t>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the artificial lighting should be diffused in the room and directed on the desk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look perpendicular to the screen of a monitor, in the most natural posture possible, height</a:t>
            </a:r>
            <a:r>
              <a:rPr lang="en-GB" sz="1300" dirty="0"/>
              <a:t>-adjustable desks and chairs are a great help</a:t>
            </a:r>
            <a:r>
              <a:rPr lang="en-GB" sz="1300" b="0" i="0" u="none" strike="noStrike" dirty="0">
                <a:effectLst/>
              </a:rPr>
              <a:t>  </a:t>
            </a:r>
            <a:endParaRPr lang="en-GB" sz="1300" dirty="0"/>
          </a:p>
          <a:p>
            <a:pPr marL="171450" indent="-171450" algn="just">
              <a:lnSpc>
                <a:spcPct val="90000"/>
              </a:lnSpc>
              <a:spcAft>
                <a:spcPts val="600"/>
              </a:spcAft>
              <a:buFont typeface="Arial" panose="020B0604020202020204" pitchFamily="34" charset="0"/>
              <a:buChar char="•"/>
            </a:pPr>
            <a:r>
              <a:rPr lang="en-GB" sz="1300" b="0" i="0" u="none" strike="noStrike" dirty="0">
                <a:effectLst/>
              </a:rPr>
              <a:t>take a break of at least 10 minutes every hour  </a:t>
            </a:r>
          </a:p>
        </p:txBody>
      </p:sp>
      <p:sp>
        <p:nvSpPr>
          <p:cNvPr id="6" name="Szövegdoboz 5">
            <a:extLst>
              <a:ext uri="{FF2B5EF4-FFF2-40B4-BE49-F238E27FC236}">
                <a16:creationId xmlns:a16="http://schemas.microsoft.com/office/drawing/2014/main" id="{1F98724D-C637-4147-B6A5-B9AC3F4346EF}"/>
              </a:ext>
            </a:extLst>
          </p:cNvPr>
          <p:cNvSpPr txBox="1"/>
          <p:nvPr/>
        </p:nvSpPr>
        <p:spPr>
          <a:xfrm>
            <a:off x="6513786" y="223936"/>
            <a:ext cx="5364084" cy="954107"/>
          </a:xfrm>
          <a:prstGeom prst="rect">
            <a:avLst/>
          </a:prstGeom>
          <a:noFill/>
        </p:spPr>
        <p:txBody>
          <a:bodyPr wrap="square">
            <a:spAutoFit/>
          </a:bodyPr>
          <a:lstStyle/>
          <a:p>
            <a:pPr>
              <a:spcAft>
                <a:spcPts val="600"/>
              </a:spcAft>
            </a:pPr>
            <a:r>
              <a:rPr lang="hu-HU" sz="2800" b="1" dirty="0"/>
              <a:t>SAFETY DURING STUDENT WORK/PREPARATION - MONITOR</a:t>
            </a:r>
          </a:p>
        </p:txBody>
      </p:sp>
    </p:spTree>
    <p:extLst>
      <p:ext uri="{BB962C8B-B14F-4D97-AF65-F5344CB8AC3E}">
        <p14:creationId xmlns:p14="http://schemas.microsoft.com/office/powerpoint/2010/main" val="337743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creen, keyboard and mouse positioning for ergonomic workstation setup">
            <a:extLst>
              <a:ext uri="{FF2B5EF4-FFF2-40B4-BE49-F238E27FC236}">
                <a16:creationId xmlns:a16="http://schemas.microsoft.com/office/drawing/2014/main" id="{B7EEC8F0-CABA-4158-964A-DBAC3AE7C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68" r="14987"/>
          <a:stretch/>
        </p:blipFill>
        <p:spPr bwMode="auto">
          <a:xfrm>
            <a:off x="4130857" y="1"/>
            <a:ext cx="8074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E5C47DA5-1593-46A9-94DB-B1BDF5A065A3}"/>
              </a:ext>
            </a:extLst>
          </p:cNvPr>
          <p:cNvSpPr txBox="1"/>
          <p:nvPr/>
        </p:nvSpPr>
        <p:spPr>
          <a:xfrm>
            <a:off x="213345" y="514414"/>
            <a:ext cx="411605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hu-HU" sz="2400" b="1" dirty="0"/>
              <a:t>SAFETY DURING STUDENT WORK/PREPARATION – </a:t>
            </a:r>
          </a:p>
          <a:p>
            <a:pPr>
              <a:lnSpc>
                <a:spcPct val="90000"/>
              </a:lnSpc>
              <a:spcBef>
                <a:spcPct val="0"/>
              </a:spcBef>
              <a:spcAft>
                <a:spcPts val="600"/>
              </a:spcAft>
            </a:pPr>
            <a:r>
              <a:rPr lang="hu-HU" sz="2400" b="1" dirty="0">
                <a:ea typeface="+mj-ea"/>
                <a:cs typeface="+mj-cs"/>
              </a:rPr>
              <a:t>KEYBOARD</a:t>
            </a:r>
            <a:r>
              <a:rPr lang="en-US" sz="2400" b="1" dirty="0">
                <a:ea typeface="+mj-ea"/>
                <a:cs typeface="+mj-cs"/>
              </a:rPr>
              <a:t>, </a:t>
            </a:r>
            <a:r>
              <a:rPr lang="hu-HU" sz="2400" b="1" dirty="0">
                <a:ea typeface="+mj-ea"/>
                <a:cs typeface="+mj-cs"/>
              </a:rPr>
              <a:t>MOUSE</a:t>
            </a:r>
            <a:r>
              <a:rPr lang="en-US" sz="2400" b="1" dirty="0">
                <a:ea typeface="+mj-ea"/>
                <a:cs typeface="+mj-cs"/>
              </a:rPr>
              <a:t> </a:t>
            </a:r>
          </a:p>
        </p:txBody>
      </p:sp>
      <p:sp>
        <p:nvSpPr>
          <p:cNvPr id="3" name="Szövegdoboz 2">
            <a:extLst>
              <a:ext uri="{FF2B5EF4-FFF2-40B4-BE49-F238E27FC236}">
                <a16:creationId xmlns:a16="http://schemas.microsoft.com/office/drawing/2014/main" id="{2E9353A4-F318-4F5F-B6EB-E7C35857BA9B}"/>
              </a:ext>
            </a:extLst>
          </p:cNvPr>
          <p:cNvSpPr txBox="1"/>
          <p:nvPr/>
        </p:nvSpPr>
        <p:spPr>
          <a:xfrm>
            <a:off x="213345" y="2192694"/>
            <a:ext cx="3640198" cy="4544008"/>
          </a:xfrm>
          <a:prstGeom prst="rect">
            <a:avLst/>
          </a:prstGeom>
        </p:spPr>
        <p:txBody>
          <a:bodyPr vert="horz" lIns="91440" tIns="45720" rIns="91440" bIns="45720" rtlCol="0">
            <a:noAutofit/>
          </a:bodyPr>
          <a:lstStyle/>
          <a:p>
            <a:pPr>
              <a:lnSpc>
                <a:spcPct val="90000"/>
              </a:lnSpc>
              <a:spcAft>
                <a:spcPts val="600"/>
              </a:spcAft>
            </a:pPr>
            <a:r>
              <a:rPr lang="en-GB" sz="1300" b="0" i="0" u="none" strike="noStrike" dirty="0">
                <a:effectLst/>
              </a:rPr>
              <a:t>Using the keyboard and the mouse involves different postures.</a:t>
            </a:r>
            <a:br>
              <a:rPr lang="en-GB" sz="1300" b="0" i="0" u="none" strike="noStrike" dirty="0">
                <a:effectLst/>
              </a:rPr>
            </a:br>
            <a:br>
              <a:rPr lang="en-GB" sz="1300" b="0" i="0" u="none" strike="noStrike" dirty="0">
                <a:effectLst/>
              </a:rPr>
            </a:br>
            <a:r>
              <a:rPr lang="en-GB" sz="1300" b="0" i="0" u="none" strike="noStrike" dirty="0">
                <a:effectLst/>
              </a:rPr>
              <a:t>Th</a:t>
            </a:r>
            <a:r>
              <a:rPr lang="en-GB" sz="1300" dirty="0"/>
              <a:t>e positioning of the mouse in relation of the body is a critical factor in the twisting and bending of the shoulder and in </a:t>
            </a:r>
            <a:r>
              <a:rPr lang="en-GB" sz="1300" b="0" i="0" u="none" strike="noStrike" dirty="0">
                <a:effectLst/>
              </a:rPr>
              <a:t>the increased strain on the neck and shoulder muscles.  </a:t>
            </a:r>
            <a:br>
              <a:rPr lang="en-GB" sz="1300" b="0" i="0" u="none" strike="noStrike" dirty="0">
                <a:effectLst/>
              </a:rPr>
            </a:br>
            <a:br>
              <a:rPr lang="en-GB" sz="1300" b="0" i="0" u="none" strike="noStrike" dirty="0">
                <a:effectLst/>
              </a:rPr>
            </a:br>
            <a:r>
              <a:rPr lang="en-GB" sz="1300" b="0" i="0" u="none" strike="noStrike" dirty="0">
                <a:effectLst/>
              </a:rPr>
              <a:t>Where the use of the mouse is a priority (e.g. information search tasks, internet browsing), the mouse pad should be moved closer to the user’s midline. </a:t>
            </a:r>
            <a:r>
              <a:rPr lang="en-GB" sz="1300" dirty="0"/>
              <a:t> This allows the elbows to be supported, resulting in longer periods of use while minimising static muscle strain.  </a:t>
            </a:r>
            <a:r>
              <a:rPr lang="en-GB" sz="1300" b="0" i="0" u="none" strike="noStrike" dirty="0">
                <a:effectLst/>
              </a:rPr>
              <a:t> In this layout, only the alphanumerical part is convenient to use.   </a:t>
            </a:r>
          </a:p>
          <a:p>
            <a:pPr>
              <a:lnSpc>
                <a:spcPct val="90000"/>
              </a:lnSpc>
              <a:spcAft>
                <a:spcPts val="600"/>
              </a:spcAft>
            </a:pPr>
            <a:br>
              <a:rPr lang="en-GB" sz="1300" b="0" i="0" u="none" strike="noStrike" dirty="0">
                <a:effectLst/>
              </a:rPr>
            </a:br>
            <a:r>
              <a:rPr lang="en-GB" sz="1300" b="0" i="0" u="none" strike="noStrike" dirty="0">
                <a:effectLst/>
              </a:rPr>
              <a:t>In the other case, where the </a:t>
            </a:r>
            <a:r>
              <a:rPr lang="en-GB" sz="1300" dirty="0"/>
              <a:t>workstation layout is primarily for </a:t>
            </a:r>
            <a:r>
              <a:rPr lang="en-GB" sz="1300" b="0" i="0" u="none" strike="noStrike" dirty="0">
                <a:effectLst/>
              </a:rPr>
              <a:t>typing, </a:t>
            </a:r>
            <a:r>
              <a:rPr lang="en-GB" sz="1300" dirty="0"/>
              <a:t>both elbows of the user are supported so that paperwork may be placed in front of the keyboard and the keyboard can be used in its entirety</a:t>
            </a:r>
            <a:r>
              <a:rPr lang="en-GB" sz="1300" b="0" i="0" u="none" strike="noStrike" dirty="0">
                <a:effectLst/>
              </a:rPr>
              <a:t>. </a:t>
            </a:r>
            <a:br>
              <a:rPr lang="en-GB" sz="1300" b="0" i="0" u="none" strike="noStrike" dirty="0">
                <a:effectLst/>
              </a:rPr>
            </a:br>
            <a:endParaRPr lang="en-GB" sz="1300" dirty="0"/>
          </a:p>
        </p:txBody>
      </p:sp>
    </p:spTree>
    <p:extLst>
      <p:ext uri="{BB962C8B-B14F-4D97-AF65-F5344CB8AC3E}">
        <p14:creationId xmlns:p14="http://schemas.microsoft.com/office/powerpoint/2010/main" val="87664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rgonomic Chair | Office Ergonomic Chairs | Branch Office Furniture">
            <a:extLst>
              <a:ext uri="{FF2B5EF4-FFF2-40B4-BE49-F238E27FC236}">
                <a16:creationId xmlns:a16="http://schemas.microsoft.com/office/drawing/2014/main" id="{8DA951EE-2458-4263-AD2A-1CE0742DA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9"/>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FC6D2D23-9B83-4AC9-B4E5-048ACDE8EF9F}"/>
              </a:ext>
            </a:extLst>
          </p:cNvPr>
          <p:cNvSpPr txBox="1"/>
          <p:nvPr/>
        </p:nvSpPr>
        <p:spPr>
          <a:xfrm>
            <a:off x="7255563" y="2557586"/>
            <a:ext cx="4314645" cy="4151123"/>
          </a:xfrm>
          <a:prstGeom prst="rect">
            <a:avLst/>
          </a:prstGeom>
        </p:spPr>
        <p:txBody>
          <a:bodyPr vert="horz" lIns="91440" tIns="45720" rIns="91440" bIns="45720" rtlCol="0" anchor="t">
            <a:normAutofit/>
          </a:bodyPr>
          <a:lstStyle/>
          <a:p>
            <a:pPr algn="just">
              <a:lnSpc>
                <a:spcPct val="90000"/>
              </a:lnSpc>
              <a:spcAft>
                <a:spcPts val="600"/>
              </a:spcAft>
            </a:pPr>
            <a:r>
              <a:rPr lang="en-GB" sz="1300" b="0" i="0" u="none" strike="noStrike" dirty="0">
                <a:effectLst/>
              </a:rPr>
              <a:t>In general, a good desk chair is designed to support the body in a stable, dynamic position that is both comfortable and physiologically appropriate for extended periods of time</a:t>
            </a:r>
            <a:r>
              <a:rPr lang="en-GB" sz="1300" dirty="0"/>
              <a:t>.</a:t>
            </a:r>
            <a:endParaRPr lang="en-GB" sz="1300" b="0" i="0" u="none" strike="noStrike" dirty="0">
              <a:effectLst/>
            </a:endParaRPr>
          </a:p>
          <a:p>
            <a:pPr algn="just">
              <a:lnSpc>
                <a:spcPct val="90000"/>
              </a:lnSpc>
              <a:spcAft>
                <a:spcPts val="600"/>
              </a:spcAft>
            </a:pPr>
            <a:endParaRPr lang="en-GB" sz="1300" b="0" i="0" u="none" strike="noStrike" dirty="0">
              <a:effectLst/>
            </a:endParaRPr>
          </a:p>
          <a:p>
            <a:pPr algn="just">
              <a:lnSpc>
                <a:spcPct val="90000"/>
              </a:lnSpc>
              <a:spcAft>
                <a:spcPts val="600"/>
              </a:spcAft>
            </a:pPr>
            <a:br>
              <a:rPr lang="en-GB" sz="1300" b="0" i="0" u="none" strike="noStrike" dirty="0">
                <a:effectLst/>
              </a:rPr>
            </a:br>
            <a:r>
              <a:rPr lang="en-GB" sz="1300" b="0" i="0" u="none" strike="noStrike" dirty="0">
                <a:effectLst/>
              </a:rPr>
              <a:t>When designing the desk chair, care should be taken to ensure that blood circulation in the legs is not reduced during use</a:t>
            </a:r>
            <a:r>
              <a:rPr lang="en-GB" sz="1300" dirty="0"/>
              <a:t>, and that postures assumed during sitting are easy to maintain and change</a:t>
            </a:r>
            <a:r>
              <a:rPr lang="en-GB" sz="1300" b="0" i="0" u="none" strike="noStrike" dirty="0">
                <a:effectLst/>
              </a:rPr>
              <a:t>.</a:t>
            </a:r>
          </a:p>
          <a:p>
            <a:pPr algn="just">
              <a:lnSpc>
                <a:spcPct val="90000"/>
              </a:lnSpc>
              <a:spcAft>
                <a:spcPts val="600"/>
              </a:spcAft>
            </a:pPr>
            <a:endParaRPr lang="en-GB" sz="1300" b="0" i="0" u="none" strike="noStrike" dirty="0">
              <a:effectLst/>
            </a:endParaRPr>
          </a:p>
          <a:p>
            <a:pPr algn="just">
              <a:lnSpc>
                <a:spcPct val="90000"/>
              </a:lnSpc>
              <a:spcAft>
                <a:spcPts val="600"/>
              </a:spcAft>
            </a:pPr>
            <a:br>
              <a:rPr lang="en-GB" sz="1300" b="0" i="0" u="none" strike="noStrike" dirty="0">
                <a:effectLst/>
              </a:rPr>
            </a:br>
            <a:r>
              <a:rPr lang="en-GB" sz="1300" b="0" i="0" u="none" strike="noStrike" dirty="0">
                <a:effectLst/>
              </a:rPr>
              <a:t>The chair should support the spine. The surface of the </a:t>
            </a:r>
            <a:r>
              <a:rPr lang="en-GB" sz="1300" dirty="0"/>
              <a:t>chair should be chosen so that friction is sufficiently high to prevent the user from slipping of the chair. </a:t>
            </a:r>
            <a:r>
              <a:rPr lang="en-GB" sz="1300" b="0" i="0" u="none" strike="noStrike" dirty="0">
                <a:effectLst/>
              </a:rPr>
              <a:t> </a:t>
            </a:r>
          </a:p>
          <a:p>
            <a:pPr algn="just">
              <a:lnSpc>
                <a:spcPct val="90000"/>
              </a:lnSpc>
              <a:spcAft>
                <a:spcPts val="600"/>
              </a:spcAft>
            </a:pPr>
            <a:endParaRPr lang="en-GB" sz="1300" b="0" i="0" u="none" strike="noStrike" dirty="0">
              <a:effectLst/>
            </a:endParaRPr>
          </a:p>
          <a:p>
            <a:pPr>
              <a:lnSpc>
                <a:spcPct val="90000"/>
              </a:lnSpc>
              <a:spcAft>
                <a:spcPts val="600"/>
              </a:spcAft>
            </a:pPr>
            <a:r>
              <a:rPr lang="en-GB" sz="1300" dirty="0"/>
              <a:t>The use of an ergonomic office chair is highly recommended.  </a:t>
            </a:r>
            <a:br>
              <a:rPr lang="hu-HU" sz="1300" b="0" i="0" u="none" strike="noStrike" dirty="0">
                <a:effectLst/>
              </a:rPr>
            </a:br>
            <a:br>
              <a:rPr lang="hu-HU" sz="1300" b="0" i="0" u="none" strike="noStrike" dirty="0">
                <a:effectLst/>
              </a:rPr>
            </a:br>
            <a:endParaRPr lang="hu-HU" sz="1300" dirty="0"/>
          </a:p>
        </p:txBody>
      </p:sp>
      <p:sp>
        <p:nvSpPr>
          <p:cNvPr id="5" name="Szövegdoboz 4">
            <a:extLst>
              <a:ext uri="{FF2B5EF4-FFF2-40B4-BE49-F238E27FC236}">
                <a16:creationId xmlns:a16="http://schemas.microsoft.com/office/drawing/2014/main" id="{0729F0D4-1EB4-47D6-B1CE-AD7C847E21BA}"/>
              </a:ext>
            </a:extLst>
          </p:cNvPr>
          <p:cNvSpPr txBox="1"/>
          <p:nvPr/>
        </p:nvSpPr>
        <p:spPr>
          <a:xfrm>
            <a:off x="7255563" y="1144612"/>
            <a:ext cx="4314645" cy="1200329"/>
          </a:xfrm>
          <a:prstGeom prst="rect">
            <a:avLst/>
          </a:prstGeom>
          <a:noFill/>
        </p:spPr>
        <p:txBody>
          <a:bodyPr wrap="square">
            <a:spAutoFit/>
          </a:bodyPr>
          <a:lstStyle/>
          <a:p>
            <a:pPr>
              <a:spcAft>
                <a:spcPts val="600"/>
              </a:spcAft>
            </a:pPr>
            <a:r>
              <a:rPr lang="hu-HU" sz="2400" b="1" dirty="0"/>
              <a:t>SAFETY DURING STUDENT WORK/PREPARATION – DESK CHAIR</a:t>
            </a:r>
          </a:p>
        </p:txBody>
      </p:sp>
    </p:spTree>
    <p:extLst>
      <p:ext uri="{BB962C8B-B14F-4D97-AF65-F5344CB8AC3E}">
        <p14:creationId xmlns:p14="http://schemas.microsoft.com/office/powerpoint/2010/main" val="103560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969079A1-916C-42D0-B2C7-3AC87A391040}"/>
              </a:ext>
            </a:extLst>
          </p:cNvPr>
          <p:cNvSpPr txBox="1"/>
          <p:nvPr/>
        </p:nvSpPr>
        <p:spPr>
          <a:xfrm>
            <a:off x="303731" y="291997"/>
            <a:ext cx="7741514" cy="2123658"/>
          </a:xfrm>
          <a:prstGeom prst="rect">
            <a:avLst/>
          </a:prstGeom>
          <a:solidFill>
            <a:schemeClr val="accent1">
              <a:lumMod val="75000"/>
            </a:schemeClr>
          </a:solidFill>
        </p:spPr>
        <p:txBody>
          <a:bodyPr wrap="square" rtlCol="0">
            <a:spAutoFit/>
          </a:bodyPr>
          <a:lstStyle/>
          <a:p>
            <a:endParaRPr lang="hu-HU" sz="4400" dirty="0"/>
          </a:p>
          <a:p>
            <a:r>
              <a:rPr lang="hu-HU" sz="4400" dirty="0">
                <a:solidFill>
                  <a:schemeClr val="bg1"/>
                </a:solidFill>
              </a:rPr>
              <a:t>TRIPPING AND SLIPPING HAZARD</a:t>
            </a:r>
          </a:p>
          <a:p>
            <a:endParaRPr lang="hu-HU" sz="4400" dirty="0"/>
          </a:p>
        </p:txBody>
      </p:sp>
      <p:sp>
        <p:nvSpPr>
          <p:cNvPr id="8" name="Szövegdoboz 7">
            <a:extLst>
              <a:ext uri="{FF2B5EF4-FFF2-40B4-BE49-F238E27FC236}">
                <a16:creationId xmlns:a16="http://schemas.microsoft.com/office/drawing/2014/main" id="{A37C3493-9A26-4D9E-ABDA-78A88D781234}"/>
              </a:ext>
            </a:extLst>
          </p:cNvPr>
          <p:cNvSpPr txBox="1"/>
          <p:nvPr/>
        </p:nvSpPr>
        <p:spPr>
          <a:xfrm>
            <a:off x="8257516" y="291996"/>
            <a:ext cx="3669183" cy="6097917"/>
          </a:xfrm>
          <a:prstGeom prst="rect">
            <a:avLst/>
          </a:prstGeom>
          <a:solidFill>
            <a:schemeClr val="tx1">
              <a:lumMod val="65000"/>
              <a:lumOff val="35000"/>
            </a:schemeClr>
          </a:solidFill>
        </p:spPr>
        <p:txBody>
          <a:bodyPr wrap="square" rtlCol="0">
            <a:spAutoFit/>
          </a:bodyPr>
          <a:lstStyle/>
          <a:p>
            <a:endParaRPr lang="hu-HU" dirty="0"/>
          </a:p>
        </p:txBody>
      </p:sp>
      <p:sp>
        <p:nvSpPr>
          <p:cNvPr id="7" name="Szövegdoboz 6">
            <a:extLst>
              <a:ext uri="{FF2B5EF4-FFF2-40B4-BE49-F238E27FC236}">
                <a16:creationId xmlns:a16="http://schemas.microsoft.com/office/drawing/2014/main" id="{C68A6EC7-ACDF-4933-9AEB-7538FE4EB6BC}"/>
              </a:ext>
            </a:extLst>
          </p:cNvPr>
          <p:cNvSpPr txBox="1"/>
          <p:nvPr/>
        </p:nvSpPr>
        <p:spPr>
          <a:xfrm>
            <a:off x="8445895" y="658630"/>
            <a:ext cx="3179361" cy="4893647"/>
          </a:xfrm>
          <a:prstGeom prst="rect">
            <a:avLst/>
          </a:prstGeom>
          <a:noFill/>
        </p:spPr>
        <p:txBody>
          <a:bodyPr wrap="square" rtlCol="0">
            <a:spAutoFit/>
          </a:bodyPr>
          <a:lstStyle/>
          <a:p>
            <a:pPr algn="just"/>
            <a:r>
              <a:rPr lang="en-GB" sz="1300" dirty="0">
                <a:solidFill>
                  <a:schemeClr val="bg1"/>
                </a:solidFill>
              </a:rPr>
              <a:t>Tripping and slipping accidents represent a significant proportion of accidents in the university environment. What can we do to prevent similar situations? </a:t>
            </a:r>
          </a:p>
          <a:p>
            <a:pPr algn="just"/>
            <a:endParaRPr lang="en-GB" sz="1300" dirty="0">
              <a:solidFill>
                <a:schemeClr val="bg1"/>
              </a:solidFill>
            </a:endParaRPr>
          </a:p>
          <a:p>
            <a:pPr marL="285750" indent="-285750" algn="just">
              <a:buFont typeface="Wingdings" panose="05000000000000000000" pitchFamily="2" charset="2"/>
              <a:buChar char="Ø"/>
            </a:pPr>
            <a:r>
              <a:rPr lang="en-GB" sz="1300" dirty="0">
                <a:solidFill>
                  <a:schemeClr val="bg1"/>
                </a:solidFill>
              </a:rPr>
              <a:t>Choose the right shoes, preferably with non-slip soles that are suitable for the weather.</a:t>
            </a:r>
          </a:p>
          <a:p>
            <a:pPr marL="285750" indent="-285750" algn="just">
              <a:buFont typeface="Wingdings" panose="05000000000000000000" pitchFamily="2" charset="2"/>
              <a:buChar char="Ø"/>
            </a:pPr>
            <a:r>
              <a:rPr lang="en-GB" sz="1300" dirty="0">
                <a:solidFill>
                  <a:schemeClr val="bg1"/>
                </a:solidFill>
              </a:rPr>
              <a:t>Do not hurry! Take a good look around hard-to-see places (corners, near doors etc.) </a:t>
            </a:r>
          </a:p>
          <a:p>
            <a:pPr marL="285750" indent="-285750" algn="just">
              <a:buFont typeface="Wingdings" panose="05000000000000000000" pitchFamily="2" charset="2"/>
              <a:buChar char="Ø"/>
            </a:pPr>
            <a:r>
              <a:rPr lang="en-GB" sz="1300" dirty="0">
                <a:solidFill>
                  <a:schemeClr val="bg1"/>
                </a:solidFill>
              </a:rPr>
              <a:t>Keep the working environment clean and tidy. </a:t>
            </a:r>
          </a:p>
          <a:p>
            <a:pPr marL="285750" indent="-285750" algn="just">
              <a:buFont typeface="Wingdings" panose="05000000000000000000" pitchFamily="2" charset="2"/>
              <a:buChar char="Ø"/>
            </a:pPr>
            <a:r>
              <a:rPr lang="en-GB" sz="1300" dirty="0">
                <a:solidFill>
                  <a:schemeClr val="bg1"/>
                </a:solidFill>
              </a:rPr>
              <a:t>Wet, slippery floors: Clean up any spills immediately! Spilled liquid should be marked with a „Caution slip hazard” sign." </a:t>
            </a:r>
          </a:p>
          <a:p>
            <a:pPr marL="285750" indent="-285750" algn="just">
              <a:buFont typeface="Wingdings" panose="05000000000000000000" pitchFamily="2" charset="2"/>
              <a:buChar char="Ø"/>
            </a:pPr>
            <a:r>
              <a:rPr lang="en-GB" sz="1300" dirty="0">
                <a:solidFill>
                  <a:schemeClr val="bg1"/>
                </a:solidFill>
              </a:rPr>
              <a:t>Parking lots, outdoors: Be prepared for slippery areas that are hard to spot (ice patches, oil spills etc.) Watch out for pits and potholes while you are on your way somewhere. </a:t>
            </a:r>
          </a:p>
          <a:p>
            <a:pPr marL="285750" indent="-285750" algn="just">
              <a:buFont typeface="Wingdings" panose="05000000000000000000" pitchFamily="2" charset="2"/>
              <a:buChar char="Ø"/>
            </a:pPr>
            <a:r>
              <a:rPr lang="en-GB" sz="1300" dirty="0">
                <a:solidFill>
                  <a:schemeClr val="bg1"/>
                </a:solidFill>
              </a:rPr>
              <a:t>Expect icing near the freezing point, be especially careful even on foot. </a:t>
            </a:r>
          </a:p>
        </p:txBody>
      </p:sp>
      <p:pic>
        <p:nvPicPr>
          <p:cNvPr id="2" name="Kép 1">
            <a:extLst>
              <a:ext uri="{FF2B5EF4-FFF2-40B4-BE49-F238E27FC236}">
                <a16:creationId xmlns:a16="http://schemas.microsoft.com/office/drawing/2014/main" id="{5503720D-C766-40A5-A3D9-46C423786D9D}"/>
              </a:ext>
            </a:extLst>
          </p:cNvPr>
          <p:cNvPicPr>
            <a:picLocks noChangeAspect="1"/>
          </p:cNvPicPr>
          <p:nvPr/>
        </p:nvPicPr>
        <p:blipFill>
          <a:blip r:embed="rId2"/>
          <a:stretch>
            <a:fillRect/>
          </a:stretch>
        </p:blipFill>
        <p:spPr>
          <a:xfrm>
            <a:off x="303731" y="3201421"/>
            <a:ext cx="6296904" cy="2972215"/>
          </a:xfrm>
          <a:prstGeom prst="rect">
            <a:avLst/>
          </a:prstGeom>
        </p:spPr>
      </p:pic>
    </p:spTree>
    <p:extLst>
      <p:ext uri="{BB962C8B-B14F-4D97-AF65-F5344CB8AC3E}">
        <p14:creationId xmlns:p14="http://schemas.microsoft.com/office/powerpoint/2010/main" val="110905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FD6C77E0-FA57-4F64-BEB3-428B2EDA55FE}"/>
              </a:ext>
            </a:extLst>
          </p:cNvPr>
          <p:cNvSpPr txBox="1">
            <a:spLocks noChangeArrowheads="1"/>
          </p:cNvSpPr>
          <p:nvPr/>
        </p:nvSpPr>
        <p:spPr bwMode="auto">
          <a:xfrm>
            <a:off x="1137035" y="603622"/>
            <a:ext cx="4282380" cy="1322944"/>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hu-HU" sz="4400" b="1" dirty="0">
                <a:solidFill>
                  <a:schemeClr val="tx1">
                    <a:lumMod val="85000"/>
                    <a:lumOff val="15000"/>
                  </a:schemeClr>
                </a:solidFill>
                <a:latin typeface="+mj-lt"/>
                <a:ea typeface="+mj-ea"/>
                <a:cs typeface="+mj-cs"/>
              </a:rPr>
              <a:t>WALKING STAIRS</a:t>
            </a:r>
            <a:endParaRPr lang="en-US" sz="4400" b="1" kern="1200" dirty="0">
              <a:solidFill>
                <a:schemeClr val="tx1">
                  <a:lumMod val="85000"/>
                  <a:lumOff val="15000"/>
                </a:schemeClr>
              </a:solidFill>
              <a:latin typeface="+mj-lt"/>
              <a:ea typeface="+mj-ea"/>
              <a:cs typeface="+mj-cs"/>
            </a:endParaRPr>
          </a:p>
        </p:txBody>
      </p:sp>
      <p:sp>
        <p:nvSpPr>
          <p:cNvPr id="3" name="Téglalap 2">
            <a:extLst>
              <a:ext uri="{FF2B5EF4-FFF2-40B4-BE49-F238E27FC236}">
                <a16:creationId xmlns:a16="http://schemas.microsoft.com/office/drawing/2014/main" id="{A16842CC-D221-4FA2-96EE-AE3BE03C5570}"/>
              </a:ext>
            </a:extLst>
          </p:cNvPr>
          <p:cNvSpPr/>
          <p:nvPr/>
        </p:nvSpPr>
        <p:spPr>
          <a:xfrm>
            <a:off x="1137034" y="2207977"/>
            <a:ext cx="3968365" cy="4046401"/>
          </a:xfrm>
          <a:prstGeom prst="rect">
            <a:avLst/>
          </a:prstGeom>
        </p:spPr>
        <p:txBody>
          <a:bodyPr vert="horz" lIns="91440" tIns="45720" rIns="91440" bIns="45720" rtlCol="0">
            <a:normAutofit/>
          </a:bodyPr>
          <a:lstStyle/>
          <a:p>
            <a:pPr algn="just">
              <a:lnSpc>
                <a:spcPct val="90000"/>
              </a:lnSpc>
              <a:spcAft>
                <a:spcPts val="600"/>
              </a:spcAft>
            </a:pPr>
            <a:r>
              <a:rPr lang="en-GB" sz="1400" dirty="0">
                <a:solidFill>
                  <a:schemeClr val="tx1">
                    <a:lumMod val="85000"/>
                    <a:lumOff val="15000"/>
                  </a:schemeClr>
                </a:solidFill>
              </a:rPr>
              <a:t>Stairways are a very common walking surface at the university. Although we may think that climbing stairs is less dangerous, unfortunately we can easily get unpleasant or even ser</a:t>
            </a:r>
            <a:r>
              <a:rPr lang="hu-HU" sz="1400" dirty="0">
                <a:solidFill>
                  <a:schemeClr val="tx1">
                    <a:lumMod val="85000"/>
                    <a:lumOff val="15000"/>
                  </a:schemeClr>
                </a:solidFill>
              </a:rPr>
              <a:t>i</a:t>
            </a:r>
            <a:r>
              <a:rPr lang="en-GB" sz="1400" dirty="0" err="1">
                <a:solidFill>
                  <a:schemeClr val="tx1">
                    <a:lumMod val="85000"/>
                    <a:lumOff val="15000"/>
                  </a:schemeClr>
                </a:solidFill>
              </a:rPr>
              <a:t>ous</a:t>
            </a:r>
            <a:r>
              <a:rPr lang="en-GB" sz="1400" dirty="0">
                <a:solidFill>
                  <a:schemeClr val="tx1">
                    <a:lumMod val="85000"/>
                    <a:lumOff val="15000"/>
                  </a:schemeClr>
                </a:solidFill>
              </a:rPr>
              <a:t> injuries.</a:t>
            </a:r>
          </a:p>
          <a:p>
            <a:pPr algn="just">
              <a:lnSpc>
                <a:spcPct val="90000"/>
              </a:lnSpc>
              <a:spcAft>
                <a:spcPts val="600"/>
              </a:spcAft>
            </a:pPr>
            <a:r>
              <a:rPr lang="en-GB" sz="1400" dirty="0">
                <a:solidFill>
                  <a:schemeClr val="tx1">
                    <a:lumMod val="85000"/>
                    <a:lumOff val="15000"/>
                  </a:schemeClr>
                </a:solidFill>
              </a:rPr>
              <a:t>However, the four golden rules of stair climbing safety can help: </a:t>
            </a:r>
          </a:p>
          <a:p>
            <a:pPr marL="285750" indent="-228600" algn="just">
              <a:lnSpc>
                <a:spcPct val="90000"/>
              </a:lnSpc>
              <a:spcAft>
                <a:spcPts val="600"/>
              </a:spcAft>
              <a:buFont typeface="Arial" panose="020B0604020202020204" pitchFamily="34" charset="0"/>
              <a:buChar char="•"/>
            </a:pPr>
            <a:r>
              <a:rPr lang="en-GB" sz="1400" dirty="0">
                <a:solidFill>
                  <a:schemeClr val="tx1">
                    <a:lumMod val="85000"/>
                    <a:lumOff val="15000"/>
                  </a:schemeClr>
                </a:solidFill>
              </a:rPr>
              <a:t>Take one step at a time. </a:t>
            </a:r>
          </a:p>
          <a:p>
            <a:pPr marL="285750" indent="-228600" algn="just">
              <a:lnSpc>
                <a:spcPct val="90000"/>
              </a:lnSpc>
              <a:spcAft>
                <a:spcPts val="600"/>
              </a:spcAft>
              <a:buFont typeface="Arial" panose="020B0604020202020204" pitchFamily="34" charset="0"/>
              <a:buChar char="•"/>
            </a:pPr>
            <a:r>
              <a:rPr lang="en-GB" sz="1400" dirty="0">
                <a:solidFill>
                  <a:schemeClr val="tx1">
                    <a:lumMod val="85000"/>
                    <a:lumOff val="15000"/>
                  </a:schemeClr>
                </a:solidFill>
              </a:rPr>
              <a:t>Always grip the handrail with one hand for a „three-point-support” which, with a good chance, provides sufficient stability.</a:t>
            </a:r>
          </a:p>
          <a:p>
            <a:pPr marL="285750" indent="-228600" algn="just">
              <a:lnSpc>
                <a:spcPct val="90000"/>
              </a:lnSpc>
              <a:spcAft>
                <a:spcPts val="600"/>
              </a:spcAft>
              <a:buFont typeface="Arial" panose="020B0604020202020204" pitchFamily="34" charset="0"/>
              <a:buChar char="•"/>
            </a:pPr>
            <a:r>
              <a:rPr lang="en-GB" sz="1400" dirty="0">
                <a:solidFill>
                  <a:schemeClr val="tx1">
                    <a:lumMod val="85000"/>
                    <a:lumOff val="15000"/>
                  </a:schemeClr>
                </a:solidFill>
              </a:rPr>
              <a:t>Leave your other hand free to dampen the energy of the fall in an unexpected situation. </a:t>
            </a:r>
          </a:p>
          <a:p>
            <a:pPr marL="285750" indent="-228600" algn="just">
              <a:lnSpc>
                <a:spcPct val="90000"/>
              </a:lnSpc>
              <a:spcAft>
                <a:spcPts val="600"/>
              </a:spcAft>
              <a:buFont typeface="Arial" panose="020B0604020202020204" pitchFamily="34" charset="0"/>
              <a:buChar char="•"/>
            </a:pPr>
            <a:r>
              <a:rPr lang="en-GB" sz="1400" dirty="0">
                <a:solidFill>
                  <a:schemeClr val="tx1">
                    <a:lumMod val="85000"/>
                    <a:lumOff val="15000"/>
                  </a:schemeClr>
                </a:solidFill>
              </a:rPr>
              <a:t>Do not carry heavy or large objects in your hands! Ask for help if you need to move such a load.</a:t>
            </a:r>
          </a:p>
        </p:txBody>
      </p:sp>
      <p:pic>
        <p:nvPicPr>
          <p:cNvPr id="4" name="Kép 3" descr="A képen padló, beltéri, asztal, fal látható&#10;&#10;A leírás nagyon megbízható">
            <a:extLst>
              <a:ext uri="{FF2B5EF4-FFF2-40B4-BE49-F238E27FC236}">
                <a16:creationId xmlns:a16="http://schemas.microsoft.com/office/drawing/2014/main" id="{229D8A18-6F80-4408-9422-7F66F11CD969}"/>
              </a:ext>
            </a:extLst>
          </p:cNvPr>
          <p:cNvPicPr>
            <a:picLocks noChangeAspect="1"/>
          </p:cNvPicPr>
          <p:nvPr/>
        </p:nvPicPr>
        <p:blipFill rotWithShape="1">
          <a:blip r:embed="rId2">
            <a:extLst>
              <a:ext uri="{28A0092B-C50C-407E-A947-70E740481C1C}">
                <a14:useLocalDpi xmlns:a14="http://schemas.microsoft.com/office/drawing/2010/main" val="0"/>
              </a:ext>
            </a:extLst>
          </a:blip>
          <a:srcRect t="31185" r="-2" b="33545"/>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8194" name="Picture 2" descr="5,479 Walking Down Stairs Stock Photos, Pictures &amp;amp; Royalty-Free Images -  iStock">
            <a:extLst>
              <a:ext uri="{FF2B5EF4-FFF2-40B4-BE49-F238E27FC236}">
                <a16:creationId xmlns:a16="http://schemas.microsoft.com/office/drawing/2014/main" id="{0AF87441-E7A5-458A-998B-C2334CA91C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4147"/>
          <a:stretch/>
        </p:blipFill>
        <p:spPr bwMode="auto">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3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DFDE9C57-8F0A-47F1-AAE8-3466072E346E}"/>
              </a:ext>
            </a:extLst>
          </p:cNvPr>
          <p:cNvSpPr txBox="1">
            <a:spLocks noChangeArrowheads="1"/>
          </p:cNvSpPr>
          <p:nvPr/>
        </p:nvSpPr>
        <p:spPr bwMode="auto">
          <a:xfrm>
            <a:off x="589560" y="856180"/>
            <a:ext cx="5279408" cy="1128068"/>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hu-HU" sz="3700" b="1" dirty="0">
                <a:ea typeface="+mj-ea"/>
                <a:cs typeface="+mj-cs"/>
              </a:rPr>
              <a:t>CLOSED OR OTHER RISKY WORK AREAS</a:t>
            </a:r>
            <a:endParaRPr lang="en-US" sz="3700" b="1" dirty="0">
              <a:ea typeface="+mj-ea"/>
              <a:cs typeface="+mj-cs"/>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églalap 2">
            <a:extLst>
              <a:ext uri="{FF2B5EF4-FFF2-40B4-BE49-F238E27FC236}">
                <a16:creationId xmlns:a16="http://schemas.microsoft.com/office/drawing/2014/main" id="{AD07AA94-C98C-48FA-A2E9-80921D29E24C}"/>
              </a:ext>
            </a:extLst>
          </p:cNvPr>
          <p:cNvSpPr/>
          <p:nvPr/>
        </p:nvSpPr>
        <p:spPr>
          <a:xfrm>
            <a:off x="590719" y="2330505"/>
            <a:ext cx="5278066" cy="3979585"/>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GB" sz="2000" dirty="0"/>
              <a:t>Designated work areas may present special hazards and should only be entered by those involved in the construction work and relevant university staff. </a:t>
            </a:r>
          </a:p>
          <a:p>
            <a:pPr indent="-228600" algn="just">
              <a:lnSpc>
                <a:spcPct val="90000"/>
              </a:lnSpc>
              <a:spcAft>
                <a:spcPts val="600"/>
              </a:spcAft>
              <a:buFont typeface="Arial" panose="020B0604020202020204" pitchFamily="34" charset="0"/>
              <a:buChar char="•"/>
            </a:pPr>
            <a:r>
              <a:rPr lang="en-GB" sz="2000" dirty="0"/>
              <a:t>When cleaning, there may be slippery surfaces that should be avoided if possible. If this is not possible, please take special care when passing through these areas.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img.casual.hu/shops/1866/images/item/vigyazz-munkaterulet-a5-tabla-118416.jpg">
            <a:extLst>
              <a:ext uri="{FF2B5EF4-FFF2-40B4-BE49-F238E27FC236}">
                <a16:creationId xmlns:a16="http://schemas.microsoft.com/office/drawing/2014/main" id="{5994E1BB-2B16-4E79-8000-C6D3B1FB7D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825129" y="736847"/>
            <a:ext cx="2925468" cy="212096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ordozható figyelmeztető tábla magyar/angol - VIGYÁZAT! CSÚSZÁSVESZÉLY -  Manutan.hu">
            <a:extLst>
              <a:ext uri="{FF2B5EF4-FFF2-40B4-BE49-F238E27FC236}">
                <a16:creationId xmlns:a16="http://schemas.microsoft.com/office/drawing/2014/main" id="{F36F5C57-F6F1-473E-A728-06A02F56F7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9685" y="3520414"/>
            <a:ext cx="2773709" cy="2773709"/>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a:extLst>
              <a:ext uri="{FF2B5EF4-FFF2-40B4-BE49-F238E27FC236}">
                <a16:creationId xmlns:a16="http://schemas.microsoft.com/office/drawing/2014/main" id="{EE98D9CE-406B-4AC4-AAD3-EB46DD41F52D}"/>
              </a:ext>
            </a:extLst>
          </p:cNvPr>
          <p:cNvPicPr>
            <a:picLocks noChangeAspect="1"/>
          </p:cNvPicPr>
          <p:nvPr/>
        </p:nvPicPr>
        <p:blipFill>
          <a:blip r:embed="rId4"/>
          <a:stretch>
            <a:fillRect/>
          </a:stretch>
        </p:blipFill>
        <p:spPr>
          <a:xfrm>
            <a:off x="9765801" y="655962"/>
            <a:ext cx="1593379" cy="2201849"/>
          </a:xfrm>
          <a:prstGeom prst="rect">
            <a:avLst/>
          </a:prstGeom>
        </p:spPr>
      </p:pic>
      <p:pic>
        <p:nvPicPr>
          <p:cNvPr id="15" name="Kép 14">
            <a:extLst>
              <a:ext uri="{FF2B5EF4-FFF2-40B4-BE49-F238E27FC236}">
                <a16:creationId xmlns:a16="http://schemas.microsoft.com/office/drawing/2014/main" id="{CC3D3F63-CF98-4C7C-A8F8-8A1958398436}"/>
              </a:ext>
            </a:extLst>
          </p:cNvPr>
          <p:cNvPicPr>
            <a:picLocks noChangeAspect="1"/>
          </p:cNvPicPr>
          <p:nvPr/>
        </p:nvPicPr>
        <p:blipFill>
          <a:blip r:embed="rId5"/>
          <a:stretch>
            <a:fillRect/>
          </a:stretch>
        </p:blipFill>
        <p:spPr>
          <a:xfrm>
            <a:off x="9354556" y="3832999"/>
            <a:ext cx="2268546" cy="2268546"/>
          </a:xfrm>
          <a:prstGeom prst="rect">
            <a:avLst/>
          </a:prstGeom>
        </p:spPr>
      </p:pic>
    </p:spTree>
    <p:extLst>
      <p:ext uri="{BB962C8B-B14F-4D97-AF65-F5344CB8AC3E}">
        <p14:creationId xmlns:p14="http://schemas.microsoft.com/office/powerpoint/2010/main" val="2899261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99AA6B23-85DB-D594-6571-E0F506A44CD1}"/>
              </a:ext>
            </a:extLst>
          </p:cNvPr>
          <p:cNvSpPr txBox="1">
            <a:spLocks noChangeArrowheads="1"/>
          </p:cNvSpPr>
          <p:nvPr/>
        </p:nvSpPr>
        <p:spPr bwMode="auto">
          <a:xfrm>
            <a:off x="762000" y="1138036"/>
            <a:ext cx="4659086" cy="1402470"/>
          </a:xfrm>
          <a:prstGeom prst="rect">
            <a:avLst/>
          </a:prstGeom>
        </p:spPr>
        <p:txBody>
          <a:bodyPr vert="horz" lIns="91440" tIns="45720" rIns="91440" bIns="45720" rtlCol="0" anchor="t">
            <a:normAutofit/>
          </a:bodyPr>
          <a:lstStyle/>
          <a:p>
            <a:pPr>
              <a:lnSpc>
                <a:spcPct val="90000"/>
              </a:lnSpc>
              <a:spcBef>
                <a:spcPct val="0"/>
              </a:spcBef>
              <a:spcAft>
                <a:spcPts val="600"/>
              </a:spcAft>
              <a:defRPr/>
            </a:pPr>
            <a:r>
              <a:rPr lang="hu-HU" sz="3200" b="1" kern="1200" dirty="0">
                <a:solidFill>
                  <a:schemeClr val="tx1"/>
                </a:solidFill>
                <a:latin typeface="+mj-lt"/>
                <a:ea typeface="+mj-ea"/>
                <a:cs typeface="+mj-cs"/>
              </a:rPr>
              <a:t>WHAT TO DO IN THE EVENT OF AN ACCIDENT?</a:t>
            </a:r>
            <a:endParaRPr lang="en-US" sz="3200" b="1" kern="1200" dirty="0">
              <a:solidFill>
                <a:schemeClr val="tx1"/>
              </a:solidFill>
              <a:latin typeface="+mj-lt"/>
              <a:ea typeface="+mj-ea"/>
              <a:cs typeface="+mj-cs"/>
            </a:endParaRPr>
          </a:p>
        </p:txBody>
      </p:sp>
      <p:sp>
        <p:nvSpPr>
          <p:cNvPr id="11" name="Téglalap 10">
            <a:extLst>
              <a:ext uri="{FF2B5EF4-FFF2-40B4-BE49-F238E27FC236}">
                <a16:creationId xmlns:a16="http://schemas.microsoft.com/office/drawing/2014/main" id="{F072EE00-6773-DFD8-E833-C1B1D7D931A6}"/>
              </a:ext>
            </a:extLst>
          </p:cNvPr>
          <p:cNvSpPr/>
          <p:nvPr/>
        </p:nvSpPr>
        <p:spPr>
          <a:xfrm>
            <a:off x="762000" y="2244437"/>
            <a:ext cx="4089917" cy="4305653"/>
          </a:xfrm>
          <a:prstGeom prst="rect">
            <a:avLst/>
          </a:prstGeom>
        </p:spPr>
        <p:txBody>
          <a:bodyPr vert="horz" lIns="91440" tIns="45720" rIns="91440" bIns="45720" rtlCol="0">
            <a:normAutofit/>
          </a:bodyPr>
          <a:lstStyle/>
          <a:p>
            <a:pPr marL="342900" indent="-228600" algn="just">
              <a:lnSpc>
                <a:spcPct val="90000"/>
              </a:lnSpc>
              <a:spcAft>
                <a:spcPts val="600"/>
              </a:spcAft>
              <a:buFont typeface="Arial" panose="020B0604020202020204" pitchFamily="34" charset="0"/>
              <a:buChar char="•"/>
            </a:pPr>
            <a:r>
              <a:rPr lang="en-GB" sz="1400" dirty="0"/>
              <a:t>Each property has a designated first-aid post and trained staff, check the facilities available within the property. </a:t>
            </a:r>
          </a:p>
          <a:p>
            <a:pPr marL="342900" indent="-228600" algn="just">
              <a:lnSpc>
                <a:spcPct val="90000"/>
              </a:lnSpc>
              <a:spcAft>
                <a:spcPts val="600"/>
              </a:spcAft>
              <a:buFont typeface="Arial" panose="020B0604020202020204" pitchFamily="34" charset="0"/>
              <a:buChar char="•"/>
            </a:pPr>
            <a:r>
              <a:rPr lang="en-GB" sz="1400" dirty="0"/>
              <a:t>In the event of an accident, call an ambulance immediately, if necessary, e.g. head injury, electric shock, heavy bleeding etc. </a:t>
            </a:r>
          </a:p>
          <a:p>
            <a:pPr marL="342900" indent="-228600" algn="just">
              <a:lnSpc>
                <a:spcPct val="90000"/>
              </a:lnSpc>
              <a:spcAft>
                <a:spcPts val="600"/>
              </a:spcAft>
              <a:buFont typeface="Arial" panose="020B0604020202020204" pitchFamily="34" charset="0"/>
              <a:buChar char="•"/>
            </a:pPr>
            <a:r>
              <a:rPr lang="en-GB" sz="1400" dirty="0"/>
              <a:t>Take care of securing the site of the accident, try to eliminate existing hazards.  </a:t>
            </a:r>
          </a:p>
          <a:p>
            <a:pPr marL="342900" indent="-228600" algn="just">
              <a:lnSpc>
                <a:spcPct val="90000"/>
              </a:lnSpc>
              <a:spcAft>
                <a:spcPts val="600"/>
              </a:spcAft>
              <a:buFont typeface="Arial" panose="020B0604020202020204" pitchFamily="34" charset="0"/>
              <a:buChar char="•"/>
            </a:pPr>
            <a:r>
              <a:rPr lang="en-GB" sz="1400" dirty="0"/>
              <a:t>Take care of the insured person. If you feel prepared, you can get of course involved in the process of providing first-aid, but be sure to inform the building managers (caretaker or technical staff).</a:t>
            </a:r>
          </a:p>
          <a:p>
            <a:pPr marL="342900" indent="-228600" algn="just">
              <a:lnSpc>
                <a:spcPct val="90000"/>
              </a:lnSpc>
              <a:spcAft>
                <a:spcPts val="600"/>
              </a:spcAft>
              <a:buFont typeface="Arial" panose="020B0604020202020204" pitchFamily="34" charset="0"/>
              <a:buChar char="•"/>
            </a:pPr>
            <a:r>
              <a:rPr lang="en-GB" sz="1400" dirty="0"/>
              <a:t>If the emergency has passed and the injured person has been taken care of, notify the relevant student registry/dean’s office. </a:t>
            </a:r>
          </a:p>
        </p:txBody>
      </p:sp>
      <p:pic>
        <p:nvPicPr>
          <p:cNvPr id="9" name="Picture 2" descr="Elsősegélynyújtás">
            <a:extLst>
              <a:ext uri="{FF2B5EF4-FFF2-40B4-BE49-F238E27FC236}">
                <a16:creationId xmlns:a16="http://schemas.microsoft.com/office/drawing/2014/main" id="{DDF364EB-21FC-DA20-DC5D-251C06DA9D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5"/>
          <a:stretch/>
        </p:blipFill>
        <p:spPr bwMode="auto">
          <a:xfrm>
            <a:off x="5344391" y="10"/>
            <a:ext cx="6847609" cy="44888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űanyag elsősegélynyújtó táska fali tartóval, 33.8 x 44.3 x 14,7 cm, IRODA felszereléssel">
            <a:extLst>
              <a:ext uri="{FF2B5EF4-FFF2-40B4-BE49-F238E27FC236}">
                <a16:creationId xmlns:a16="http://schemas.microsoft.com/office/drawing/2014/main" id="{2D50DCD7-1914-E4B0-87F2-4AF9A52D9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92" r="-1" b="27132"/>
          <a:stretch/>
        </p:blipFill>
        <p:spPr bwMode="auto">
          <a:xfrm>
            <a:off x="5344392" y="4488874"/>
            <a:ext cx="3424845" cy="2369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lsősegélyhely munkavédelmi tábla">
            <a:extLst>
              <a:ext uri="{FF2B5EF4-FFF2-40B4-BE49-F238E27FC236}">
                <a16:creationId xmlns:a16="http://schemas.microsoft.com/office/drawing/2014/main" id="{F9B94E18-7730-2802-49D4-344A9A45AB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43" r="-1" b="9863"/>
          <a:stretch/>
        </p:blipFill>
        <p:spPr bwMode="auto">
          <a:xfrm>
            <a:off x="8767155" y="4488873"/>
            <a:ext cx="3424845" cy="2369127"/>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a:extLst>
              <a:ext uri="{FF2B5EF4-FFF2-40B4-BE49-F238E27FC236}">
                <a16:creationId xmlns:a16="http://schemas.microsoft.com/office/drawing/2014/main" id="{213E4563-DC54-4DA7-AD31-09B23D9C582D}"/>
              </a:ext>
            </a:extLst>
          </p:cNvPr>
          <p:cNvPicPr>
            <a:picLocks noChangeAspect="1"/>
          </p:cNvPicPr>
          <p:nvPr/>
        </p:nvPicPr>
        <p:blipFill>
          <a:blip r:embed="rId5"/>
          <a:stretch>
            <a:fillRect/>
          </a:stretch>
        </p:blipFill>
        <p:spPr>
          <a:xfrm>
            <a:off x="10591800" y="159297"/>
            <a:ext cx="1343785" cy="1778139"/>
          </a:xfrm>
          <a:prstGeom prst="rect">
            <a:avLst/>
          </a:prstGeom>
        </p:spPr>
      </p:pic>
    </p:spTree>
    <p:extLst>
      <p:ext uri="{BB962C8B-B14F-4D97-AF65-F5344CB8AC3E}">
        <p14:creationId xmlns:p14="http://schemas.microsoft.com/office/powerpoint/2010/main" val="70246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Box 2">
            <a:extLst>
              <a:ext uri="{FF2B5EF4-FFF2-40B4-BE49-F238E27FC236}">
                <a16:creationId xmlns:a16="http://schemas.microsoft.com/office/drawing/2014/main" id="{40BD784E-2F7C-41CE-B587-9E057C9BC6D3}"/>
              </a:ext>
            </a:extLst>
          </p:cNvPr>
          <p:cNvSpPr txBox="1">
            <a:spLocks noChangeArrowheads="1"/>
          </p:cNvSpPr>
          <p:nvPr/>
        </p:nvSpPr>
        <p:spPr bwMode="auto">
          <a:xfrm>
            <a:off x="841248" y="5010912"/>
            <a:ext cx="2889504" cy="1344168"/>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hu-HU" sz="3600" b="1" dirty="0">
                <a:solidFill>
                  <a:schemeClr val="bg1"/>
                </a:solidFill>
                <a:latin typeface="+mj-lt"/>
                <a:ea typeface="+mj-ea"/>
                <a:cs typeface="+mj-cs"/>
              </a:rPr>
              <a:t>REGULATIONS</a:t>
            </a:r>
            <a:endParaRPr lang="en-US" sz="3600" b="1" dirty="0">
              <a:solidFill>
                <a:schemeClr val="bg1"/>
              </a:solidFill>
              <a:latin typeface="+mj-lt"/>
              <a:ea typeface="+mj-ea"/>
              <a:cs typeface="+mj-cs"/>
            </a:endParaRPr>
          </a:p>
        </p:txBody>
      </p:sp>
      <p:pic>
        <p:nvPicPr>
          <p:cNvPr id="11" name="Kép 10">
            <a:extLst>
              <a:ext uri="{FF2B5EF4-FFF2-40B4-BE49-F238E27FC236}">
                <a16:creationId xmlns:a16="http://schemas.microsoft.com/office/drawing/2014/main" id="{69A56656-A799-484D-B486-5CC7AA1C4FC8}"/>
              </a:ext>
            </a:extLst>
          </p:cNvPr>
          <p:cNvPicPr>
            <a:picLocks noChangeAspect="1"/>
          </p:cNvPicPr>
          <p:nvPr/>
        </p:nvPicPr>
        <p:blipFill rotWithShape="1">
          <a:blip r:embed="rId2"/>
          <a:srcRect t="11756" b="5099"/>
          <a:stretch/>
        </p:blipFill>
        <p:spPr>
          <a:xfrm>
            <a:off x="321564" y="904568"/>
            <a:ext cx="5706247" cy="2668757"/>
          </a:xfrm>
          <a:prstGeom prst="rect">
            <a:avLst/>
          </a:prstGeom>
        </p:spPr>
      </p:pic>
      <p:cxnSp>
        <p:nvCxnSpPr>
          <p:cNvPr id="47" name="Straight Connector 4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églalap 2">
            <a:extLst>
              <a:ext uri="{FF2B5EF4-FFF2-40B4-BE49-F238E27FC236}">
                <a16:creationId xmlns:a16="http://schemas.microsoft.com/office/drawing/2014/main" id="{7B45B3EE-04B6-4252-8FBB-F7CAB1310AF1}"/>
              </a:ext>
            </a:extLst>
          </p:cNvPr>
          <p:cNvSpPr/>
          <p:nvPr/>
        </p:nvSpPr>
        <p:spPr>
          <a:xfrm>
            <a:off x="4379976" y="5010912"/>
            <a:ext cx="6976872" cy="1344168"/>
          </a:xfrm>
          <a:prstGeom prst="rect">
            <a:avLst/>
          </a:prstGeom>
        </p:spPr>
        <p:txBody>
          <a:bodyPr vert="horz" lIns="91440" tIns="45720" rIns="91440" bIns="45720" rtlCol="0" anchor="ctr">
            <a:normAutofit/>
          </a:bodyPr>
          <a:lstStyle/>
          <a:p>
            <a:pPr>
              <a:lnSpc>
                <a:spcPct val="90000"/>
              </a:lnSpc>
              <a:spcAft>
                <a:spcPts val="600"/>
              </a:spcAft>
            </a:pPr>
            <a:r>
              <a:rPr lang="en-GB" sz="1700" dirty="0">
                <a:solidFill>
                  <a:schemeClr val="bg1"/>
                </a:solidFill>
              </a:rPr>
              <a:t>Information on the detailed rules on work and fire safety (II.3 Work Safety Rules and II.4 Fire Safety Rules) are available in Hungarian and can be downloaded from the university’s website </a:t>
            </a:r>
            <a:r>
              <a:rPr lang="en-GB" sz="1700" dirty="0">
                <a:solidFill>
                  <a:schemeClr val="bg1"/>
                </a:solidFill>
                <a:hlinkClick r:id="rId3"/>
              </a:rPr>
              <a:t>http://www.kre.hu/portal/index.php/home/szabalyzatok.html</a:t>
            </a:r>
            <a:r>
              <a:rPr lang="en-GB" sz="1700" dirty="0">
                <a:solidFill>
                  <a:schemeClr val="bg1"/>
                </a:solidFill>
              </a:rPr>
              <a:t>. </a:t>
            </a:r>
          </a:p>
        </p:txBody>
      </p:sp>
      <p:pic>
        <p:nvPicPr>
          <p:cNvPr id="19" name="Kép 18">
            <a:extLst>
              <a:ext uri="{FF2B5EF4-FFF2-40B4-BE49-F238E27FC236}">
                <a16:creationId xmlns:a16="http://schemas.microsoft.com/office/drawing/2014/main" id="{EB407D9E-378D-4F92-AD75-705EE94A85BA}"/>
              </a:ext>
            </a:extLst>
          </p:cNvPr>
          <p:cNvPicPr>
            <a:picLocks noChangeAspect="1"/>
          </p:cNvPicPr>
          <p:nvPr/>
        </p:nvPicPr>
        <p:blipFill>
          <a:blip r:embed="rId4"/>
          <a:stretch>
            <a:fillRect/>
          </a:stretch>
        </p:blipFill>
        <p:spPr>
          <a:xfrm rot="286322">
            <a:off x="8840554" y="1196798"/>
            <a:ext cx="2380076" cy="3373972"/>
          </a:xfrm>
          <a:prstGeom prst="rect">
            <a:avLst/>
          </a:prstGeom>
        </p:spPr>
      </p:pic>
      <p:pic>
        <p:nvPicPr>
          <p:cNvPr id="15" name="Kép 14">
            <a:extLst>
              <a:ext uri="{FF2B5EF4-FFF2-40B4-BE49-F238E27FC236}">
                <a16:creationId xmlns:a16="http://schemas.microsoft.com/office/drawing/2014/main" id="{ABF196C3-8EAC-44AE-A203-F73E2333B0C2}"/>
              </a:ext>
            </a:extLst>
          </p:cNvPr>
          <p:cNvPicPr>
            <a:picLocks noChangeAspect="1"/>
          </p:cNvPicPr>
          <p:nvPr/>
        </p:nvPicPr>
        <p:blipFill>
          <a:blip r:embed="rId5"/>
          <a:stretch>
            <a:fillRect/>
          </a:stretch>
        </p:blipFill>
        <p:spPr>
          <a:xfrm rot="21389828">
            <a:off x="6349376" y="922299"/>
            <a:ext cx="2617644" cy="3373972"/>
          </a:xfrm>
          <a:prstGeom prst="rect">
            <a:avLst/>
          </a:prstGeom>
        </p:spPr>
      </p:pic>
    </p:spTree>
    <p:extLst>
      <p:ext uri="{BB962C8B-B14F-4D97-AF65-F5344CB8AC3E}">
        <p14:creationId xmlns:p14="http://schemas.microsoft.com/office/powerpoint/2010/main" val="37343337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6" name="Rectangle 13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7" name="Rectangle 13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52878-8B93-496A-A000-3D4C1E8149E3}"/>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spcAft>
                <a:spcPts val="600"/>
              </a:spcAft>
            </a:pPr>
            <a:r>
              <a:rPr lang="hu-HU" sz="2600" dirty="0">
                <a:solidFill>
                  <a:srgbClr val="FFFFFF"/>
                </a:solidFill>
              </a:rPr>
              <a:t>THANK YOU FOR YOUR ATTENTION, HAVE A SAFE TIME AT THE UNIVERSITY</a:t>
            </a:r>
            <a:r>
              <a:rPr lang="hu-HU" sz="2600" kern="1200" dirty="0">
                <a:solidFill>
                  <a:srgbClr val="FFFFFF"/>
                </a:solidFill>
                <a:latin typeface="+mj-lt"/>
                <a:ea typeface="+mj-ea"/>
                <a:cs typeface="+mj-cs"/>
              </a:rPr>
              <a:t>!</a:t>
            </a:r>
            <a:endParaRPr lang="en-US" sz="2600" kern="1200" dirty="0">
              <a:solidFill>
                <a:srgbClr val="FFFFFF"/>
              </a:solidFill>
              <a:latin typeface="+mj-lt"/>
              <a:ea typeface="+mj-ea"/>
              <a:cs typeface="+mj-cs"/>
            </a:endParaRPr>
          </a:p>
        </p:txBody>
      </p:sp>
      <p:pic>
        <p:nvPicPr>
          <p:cNvPr id="3" name="Kép 2">
            <a:extLst>
              <a:ext uri="{FF2B5EF4-FFF2-40B4-BE49-F238E27FC236}">
                <a16:creationId xmlns:a16="http://schemas.microsoft.com/office/drawing/2014/main" id="{7DB90071-383E-4A21-9958-8FBBED640A05}"/>
              </a:ext>
            </a:extLst>
          </p:cNvPr>
          <p:cNvPicPr>
            <a:picLocks noChangeAspect="1"/>
          </p:cNvPicPr>
          <p:nvPr/>
        </p:nvPicPr>
        <p:blipFill>
          <a:blip r:embed="rId2"/>
          <a:stretch>
            <a:fillRect/>
          </a:stretch>
        </p:blipFill>
        <p:spPr>
          <a:xfrm>
            <a:off x="3517641" y="1030804"/>
            <a:ext cx="8034279" cy="4567564"/>
          </a:xfrm>
          <a:prstGeom prst="rect">
            <a:avLst/>
          </a:prstGeom>
        </p:spPr>
      </p:pic>
    </p:spTree>
    <p:extLst>
      <p:ext uri="{BB962C8B-B14F-4D97-AF65-F5344CB8AC3E}">
        <p14:creationId xmlns:p14="http://schemas.microsoft.com/office/powerpoint/2010/main" val="148891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5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itle 1">
            <a:extLst>
              <a:ext uri="{FF2B5EF4-FFF2-40B4-BE49-F238E27FC236}">
                <a16:creationId xmlns:a16="http://schemas.microsoft.com/office/drawing/2014/main" id="{7444738D-2205-43E8-9CC3-92D71A5C7FF1}"/>
              </a:ext>
            </a:extLst>
          </p:cNvPr>
          <p:cNvSpPr txBox="1">
            <a:spLocks/>
          </p:cNvSpPr>
          <p:nvPr/>
        </p:nvSpPr>
        <p:spPr>
          <a:xfrm>
            <a:off x="127528" y="4563895"/>
            <a:ext cx="5870108" cy="177782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spcAft>
                <a:spcPts val="600"/>
              </a:spcAft>
            </a:pPr>
            <a:r>
              <a:rPr lang="hu-HU" sz="4000" kern="1200" dirty="0">
                <a:solidFill>
                  <a:schemeClr val="tx1"/>
                </a:solidFill>
                <a:latin typeface="+mj-lt"/>
                <a:ea typeface="+mj-ea"/>
                <a:cs typeface="+mj-cs"/>
              </a:rPr>
              <a:t>INTRODUCTION</a:t>
            </a:r>
            <a:endParaRPr lang="en-US" sz="4000" kern="1200" dirty="0">
              <a:solidFill>
                <a:schemeClr val="tx1"/>
              </a:solidFill>
              <a:latin typeface="+mj-lt"/>
              <a:ea typeface="+mj-ea"/>
              <a:cs typeface="+mj-cs"/>
            </a:endParaRPr>
          </a:p>
        </p:txBody>
      </p:sp>
      <p:pic>
        <p:nvPicPr>
          <p:cNvPr id="6" name="Picture 2" descr="The Mystery Behind the Evacuation Plan Next to the Exit Door | Totalika">
            <a:extLst>
              <a:ext uri="{FF2B5EF4-FFF2-40B4-BE49-F238E27FC236}">
                <a16:creationId xmlns:a16="http://schemas.microsoft.com/office/drawing/2014/main" id="{034CCB11-D130-42A1-8D78-48D6ABC5CB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21" r="10844" b="-2"/>
          <a:stretch/>
        </p:blipFill>
        <p:spPr bwMode="auto">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4" descr="Fire Safety Training in Birmingham - Who Needs It? | Fire Training Blog">
            <a:extLst>
              <a:ext uri="{FF2B5EF4-FFF2-40B4-BE49-F238E27FC236}">
                <a16:creationId xmlns:a16="http://schemas.microsoft.com/office/drawing/2014/main" id="{F0F93702-3633-4BB9-BE8E-30399779A2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13" r="8886"/>
          <a:stretch/>
        </p:blipFill>
        <p:spPr bwMode="auto">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276A83CD-86EB-4385-A789-BBCE53011710}"/>
              </a:ext>
            </a:extLst>
          </p:cNvPr>
          <p:cNvSpPr txBox="1"/>
          <p:nvPr/>
        </p:nvSpPr>
        <p:spPr>
          <a:xfrm>
            <a:off x="6191776" y="4299565"/>
            <a:ext cx="5208544" cy="2453659"/>
          </a:xfrm>
          <a:prstGeom prst="rect">
            <a:avLst/>
          </a:prstGeom>
        </p:spPr>
        <p:txBody>
          <a:bodyPr vert="horz" lIns="91440" tIns="45720" rIns="91440" bIns="45720" rtlCol="0" anchor="ctr">
            <a:noAutofit/>
          </a:bodyPr>
          <a:lstStyle/>
          <a:p>
            <a:pPr>
              <a:lnSpc>
                <a:spcPct val="90000"/>
              </a:lnSpc>
              <a:spcAft>
                <a:spcPts val="800"/>
              </a:spcAft>
            </a:pPr>
            <a:r>
              <a:rPr lang="en-GB" sz="1400" dirty="0">
                <a:effectLst/>
              </a:rPr>
              <a:t>Dear Students,</a:t>
            </a:r>
          </a:p>
          <a:p>
            <a:pPr algn="just">
              <a:lnSpc>
                <a:spcPct val="90000"/>
              </a:lnSpc>
              <a:spcAft>
                <a:spcPts val="800"/>
              </a:spcAft>
            </a:pPr>
            <a:r>
              <a:rPr lang="en-GB" sz="1400" dirty="0">
                <a:effectLst/>
              </a:rPr>
              <a:t>Safety and security are of primary concern </a:t>
            </a:r>
            <a:r>
              <a:rPr lang="en-GB" sz="1400" dirty="0"/>
              <a:t>during education </a:t>
            </a:r>
            <a:r>
              <a:rPr lang="en-GB" sz="1400" dirty="0">
                <a:effectLst/>
              </a:rPr>
              <a:t>at Károli Gáspár University of the Reformed Church in Hungary.</a:t>
            </a:r>
          </a:p>
          <a:p>
            <a:pPr algn="just">
              <a:lnSpc>
                <a:spcPct val="90000"/>
              </a:lnSpc>
              <a:spcAft>
                <a:spcPts val="800"/>
              </a:spcAft>
            </a:pPr>
            <a:r>
              <a:rPr lang="en-GB" sz="1400" dirty="0">
                <a:effectLst/>
              </a:rPr>
              <a:t>Many of us, as employees, students or visitors, are involved in many ways to ensure that fire safety is maintained and improved. </a:t>
            </a:r>
          </a:p>
          <a:p>
            <a:pPr algn="just">
              <a:lnSpc>
                <a:spcPct val="90000"/>
              </a:lnSpc>
              <a:spcAft>
                <a:spcPts val="800"/>
              </a:spcAft>
            </a:pPr>
            <a:r>
              <a:rPr lang="en-GB" sz="1400" dirty="0">
                <a:effectLst/>
              </a:rPr>
              <a:t>In the event of an emergency, it is a key issue to have the basic knowledge needed to deal effectively with the situation. </a:t>
            </a:r>
            <a:r>
              <a:rPr lang="en-GB" sz="1400" dirty="0"/>
              <a:t>For this reason, we have compiled a security and fire safety training material which you can read below</a:t>
            </a:r>
            <a:r>
              <a:rPr lang="en-GB" sz="1400" dirty="0">
                <a:effectLst/>
              </a:rPr>
              <a:t>!</a:t>
            </a:r>
          </a:p>
        </p:txBody>
      </p:sp>
    </p:spTree>
    <p:extLst>
      <p:ext uri="{BB962C8B-B14F-4D97-AF65-F5344CB8AC3E}">
        <p14:creationId xmlns:p14="http://schemas.microsoft.com/office/powerpoint/2010/main" val="26124922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8C78C96-2C07-4033-9797-62C20DB6063B}"/>
              </a:ext>
            </a:extLst>
          </p:cNvPr>
          <p:cNvSpPr txBox="1">
            <a:spLocks/>
          </p:cNvSpPr>
          <p:nvPr/>
        </p:nvSpPr>
        <p:spPr>
          <a:xfrm>
            <a:off x="649270" y="4615840"/>
            <a:ext cx="3885141" cy="1526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spcAft>
                <a:spcPts val="600"/>
              </a:spcAft>
            </a:pPr>
            <a:r>
              <a:rPr lang="hu-HU" sz="3000" dirty="0">
                <a:solidFill>
                  <a:schemeClr val="bg1"/>
                </a:solidFill>
              </a:rPr>
              <a:t>ORIENTATION</a:t>
            </a:r>
            <a:r>
              <a:rPr lang="en-US" sz="3000" dirty="0">
                <a:solidFill>
                  <a:schemeClr val="bg1"/>
                </a:solidFill>
              </a:rPr>
              <a:t>, </a:t>
            </a:r>
            <a:r>
              <a:rPr lang="hu-HU" sz="3000" dirty="0">
                <a:solidFill>
                  <a:schemeClr val="bg1"/>
                </a:solidFill>
              </a:rPr>
              <a:t>GETTING TO KNOW THE BUILDING</a:t>
            </a:r>
            <a:endParaRPr lang="en-US" sz="3000" dirty="0">
              <a:solidFill>
                <a:schemeClr val="bg1"/>
              </a:solidFill>
            </a:endParaRPr>
          </a:p>
        </p:txBody>
      </p:sp>
      <p:pic>
        <p:nvPicPr>
          <p:cNvPr id="22" name="Picture 6" descr="http://stflorian.hu/wp-content/uploads/2016/02/1.tipus_.jpg">
            <a:extLst>
              <a:ext uri="{FF2B5EF4-FFF2-40B4-BE49-F238E27FC236}">
                <a16:creationId xmlns:a16="http://schemas.microsoft.com/office/drawing/2014/main" id="{3B5FA1E1-FD9D-4F2D-B77B-71C73546D65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93308" y="870761"/>
            <a:ext cx="5559480" cy="271338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28">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775773FD-6ABE-42E8-A69E-F47C36A661FE}"/>
              </a:ext>
            </a:extLst>
          </p:cNvPr>
          <p:cNvSpPr txBox="1">
            <a:spLocks noChangeArrowheads="1"/>
          </p:cNvSpPr>
          <p:nvPr/>
        </p:nvSpPr>
        <p:spPr bwMode="auto">
          <a:xfrm>
            <a:off x="4945336" y="4615840"/>
            <a:ext cx="6609921" cy="1526741"/>
          </a:xfrm>
          <a:prstGeom prst="rect">
            <a:avLst/>
          </a:prstGeom>
        </p:spPr>
        <p:txBody>
          <a:bodyPr vert="horz" lIns="91440" tIns="45720" rIns="91440" bIns="45720" rtlCol="0" anchor="ctr">
            <a:normAutofit/>
          </a:bodyPr>
          <a:lstStyle/>
          <a:p>
            <a:pPr algn="just">
              <a:lnSpc>
                <a:spcPct val="90000"/>
              </a:lnSpc>
              <a:spcBef>
                <a:spcPts val="400"/>
              </a:spcBef>
              <a:buClr>
                <a:schemeClr val="accent1"/>
              </a:buClr>
              <a:buSzPct val="68000"/>
            </a:pPr>
            <a:r>
              <a:rPr lang="en-GB" sz="1700" dirty="0">
                <a:solidFill>
                  <a:schemeClr val="bg1"/>
                </a:solidFill>
              </a:rPr>
              <a:t>The first and most important thing to do when visiting any property is to find out about the fire safety features of the building. </a:t>
            </a:r>
          </a:p>
          <a:p>
            <a:pPr algn="just">
              <a:lnSpc>
                <a:spcPct val="90000"/>
              </a:lnSpc>
              <a:spcBef>
                <a:spcPts val="400"/>
              </a:spcBef>
              <a:buClr>
                <a:schemeClr val="accent1"/>
              </a:buClr>
              <a:buSzPct val="68000"/>
            </a:pPr>
            <a:r>
              <a:rPr lang="en-GB" sz="1700" dirty="0">
                <a:solidFill>
                  <a:schemeClr val="bg1"/>
                </a:solidFill>
              </a:rPr>
              <a:t>The „Escape Plans” posted on the escape routes will provide guidance. </a:t>
            </a:r>
          </a:p>
          <a:p>
            <a:pPr algn="just">
              <a:lnSpc>
                <a:spcPct val="90000"/>
              </a:lnSpc>
              <a:spcBef>
                <a:spcPts val="400"/>
              </a:spcBef>
              <a:buClr>
                <a:schemeClr val="accent1"/>
              </a:buClr>
              <a:buSzPct val="68000"/>
            </a:pPr>
            <a:r>
              <a:rPr lang="en-GB" sz="1700" dirty="0">
                <a:solidFill>
                  <a:schemeClr val="bg1"/>
                </a:solidFill>
              </a:rPr>
              <a:t>Study the characteristics of the building, get know the necessary actions and escape routes in case of an emergency! </a:t>
            </a:r>
          </a:p>
        </p:txBody>
      </p:sp>
      <p:sp>
        <p:nvSpPr>
          <p:cNvPr id="4" name="Szövegdoboz 3">
            <a:extLst>
              <a:ext uri="{FF2B5EF4-FFF2-40B4-BE49-F238E27FC236}">
                <a16:creationId xmlns:a16="http://schemas.microsoft.com/office/drawing/2014/main" id="{553B4C32-4410-483B-AB63-6E690E6B0529}"/>
              </a:ext>
            </a:extLst>
          </p:cNvPr>
          <p:cNvSpPr txBox="1"/>
          <p:nvPr/>
        </p:nvSpPr>
        <p:spPr>
          <a:xfrm>
            <a:off x="6711519" y="435005"/>
            <a:ext cx="2991774" cy="338554"/>
          </a:xfrm>
          <a:prstGeom prst="rect">
            <a:avLst/>
          </a:prstGeom>
          <a:noFill/>
        </p:spPr>
        <p:txBody>
          <a:bodyPr wrap="square" rtlCol="0">
            <a:spAutoFit/>
          </a:bodyPr>
          <a:lstStyle/>
          <a:p>
            <a:r>
              <a:rPr lang="hu-HU" sz="1550" b="1" dirty="0">
                <a:solidFill>
                  <a:schemeClr val="bg1"/>
                </a:solidFill>
              </a:rPr>
              <a:t>ESCAPE PLAN</a:t>
            </a:r>
          </a:p>
        </p:txBody>
      </p:sp>
      <p:pic>
        <p:nvPicPr>
          <p:cNvPr id="5" name="Kép 4">
            <a:extLst>
              <a:ext uri="{FF2B5EF4-FFF2-40B4-BE49-F238E27FC236}">
                <a16:creationId xmlns:a16="http://schemas.microsoft.com/office/drawing/2014/main" id="{8D56CCC5-25A2-4BCD-ABFF-A2B6BB1EB516}"/>
              </a:ext>
            </a:extLst>
          </p:cNvPr>
          <p:cNvPicPr>
            <a:picLocks noChangeAspect="1"/>
          </p:cNvPicPr>
          <p:nvPr/>
        </p:nvPicPr>
        <p:blipFill>
          <a:blip r:embed="rId3"/>
          <a:stretch>
            <a:fillRect/>
          </a:stretch>
        </p:blipFill>
        <p:spPr>
          <a:xfrm>
            <a:off x="6096001" y="296979"/>
            <a:ext cx="5631402" cy="3907880"/>
          </a:xfrm>
          <a:prstGeom prst="rect">
            <a:avLst/>
          </a:prstGeom>
        </p:spPr>
      </p:pic>
    </p:spTree>
    <p:extLst>
      <p:ext uri="{BB962C8B-B14F-4D97-AF65-F5344CB8AC3E}">
        <p14:creationId xmlns:p14="http://schemas.microsoft.com/office/powerpoint/2010/main" val="247411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7DF50F6-C121-42CE-A29A-F46FE79DDED7}"/>
              </a:ext>
            </a:extLst>
          </p:cNvPr>
          <p:cNvSpPr txBox="1">
            <a:spLocks/>
          </p:cNvSpPr>
          <p:nvPr/>
        </p:nvSpPr>
        <p:spPr>
          <a:xfrm>
            <a:off x="7742831" y="484632"/>
            <a:ext cx="3738779" cy="1650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spcAft>
                <a:spcPts val="600"/>
              </a:spcAft>
            </a:pPr>
            <a:r>
              <a:rPr lang="hu-HU" sz="3200" dirty="0">
                <a:solidFill>
                  <a:schemeClr val="tx1"/>
                </a:solidFill>
              </a:rPr>
              <a:t>ORIENTATION</a:t>
            </a:r>
            <a:r>
              <a:rPr lang="en-US" sz="3200" dirty="0">
                <a:solidFill>
                  <a:schemeClr val="tx1"/>
                </a:solidFill>
              </a:rPr>
              <a:t>, </a:t>
            </a:r>
            <a:endParaRPr lang="hu-HU" sz="3200" dirty="0">
              <a:solidFill>
                <a:schemeClr val="tx1"/>
              </a:solidFill>
            </a:endParaRPr>
          </a:p>
          <a:p>
            <a:pPr algn="ctr">
              <a:lnSpc>
                <a:spcPct val="90000"/>
              </a:lnSpc>
              <a:spcAft>
                <a:spcPts val="600"/>
              </a:spcAft>
            </a:pPr>
            <a:r>
              <a:rPr lang="hu-HU" sz="3200" dirty="0">
                <a:solidFill>
                  <a:schemeClr val="tx1"/>
                </a:solidFill>
              </a:rPr>
              <a:t>GETTING TO KNOW THE BUILDING</a:t>
            </a:r>
            <a:endParaRPr lang="en-US" sz="3200" dirty="0">
              <a:solidFill>
                <a:schemeClr val="tx1"/>
              </a:solidFill>
            </a:endParaRPr>
          </a:p>
        </p:txBody>
      </p:sp>
      <p:sp>
        <p:nvSpPr>
          <p:cNvPr id="2" name="Rectangle 2">
            <a:extLst>
              <a:ext uri="{FF2B5EF4-FFF2-40B4-BE49-F238E27FC236}">
                <a16:creationId xmlns:a16="http://schemas.microsoft.com/office/drawing/2014/main" id="{3A5F9EB2-BFFC-4174-836C-841358CA174A}"/>
              </a:ext>
            </a:extLst>
          </p:cNvPr>
          <p:cNvSpPr txBox="1">
            <a:spLocks noChangeArrowheads="1"/>
          </p:cNvSpPr>
          <p:nvPr/>
        </p:nvSpPr>
        <p:spPr bwMode="auto">
          <a:xfrm>
            <a:off x="7522810" y="2135216"/>
            <a:ext cx="3958801" cy="4041747"/>
          </a:xfrm>
          <a:prstGeom prst="rect">
            <a:avLst/>
          </a:prstGeom>
        </p:spPr>
        <p:txBody>
          <a:bodyPr vert="horz" lIns="91440" tIns="45720" rIns="91440" bIns="45720" rtlCol="0">
            <a:normAutofit/>
          </a:bodyPr>
          <a:lstStyle/>
          <a:p>
            <a:pPr marL="395287" indent="-228600" algn="just">
              <a:lnSpc>
                <a:spcPct val="90000"/>
              </a:lnSpc>
              <a:spcBef>
                <a:spcPts val="1200"/>
              </a:spcBef>
              <a:buClr>
                <a:schemeClr val="accent1"/>
              </a:buClr>
              <a:buSzPct val="68000"/>
              <a:buFont typeface="Arial" panose="020B0604020202020204" pitchFamily="34" charset="0"/>
              <a:buChar char="•"/>
            </a:pPr>
            <a:r>
              <a:rPr lang="en-GB" sz="1400" dirty="0"/>
              <a:t>Find out emergency exits!</a:t>
            </a:r>
          </a:p>
          <a:p>
            <a:pPr marL="395287" indent="-228600" algn="just">
              <a:lnSpc>
                <a:spcPct val="90000"/>
              </a:lnSpc>
              <a:spcBef>
                <a:spcPts val="1200"/>
              </a:spcBef>
              <a:buClr>
                <a:schemeClr val="accent1"/>
              </a:buClr>
              <a:buSzPct val="68000"/>
              <a:buFont typeface="Arial" panose="020B0604020202020204" pitchFamily="34" charset="0"/>
              <a:buChar char="•"/>
            </a:pPr>
            <a:r>
              <a:rPr lang="en-GB" sz="1400" dirty="0"/>
              <a:t>Elevators cannot be used in case of fire. In multi-storey buildings look for the staircases that can </a:t>
            </a:r>
            <a:r>
              <a:rPr lang="hu-HU" sz="1400" dirty="0"/>
              <a:t>be </a:t>
            </a:r>
            <a:r>
              <a:rPr lang="en-GB" sz="1400" dirty="0"/>
              <a:t>used for escape! </a:t>
            </a:r>
          </a:p>
          <a:p>
            <a:pPr marL="395287" indent="-228600" algn="just">
              <a:lnSpc>
                <a:spcPct val="90000"/>
              </a:lnSpc>
              <a:spcBef>
                <a:spcPts val="1200"/>
              </a:spcBef>
              <a:buClr>
                <a:schemeClr val="accent1"/>
              </a:buClr>
              <a:buSzPct val="68000"/>
              <a:buFont typeface="Arial" panose="020B0604020202020204" pitchFamily="34" charset="0"/>
              <a:buChar char="•"/>
            </a:pPr>
            <a:r>
              <a:rPr lang="en-GB" sz="1400" dirty="0"/>
              <a:t>Learn to use a fire extinguisher!</a:t>
            </a:r>
          </a:p>
          <a:p>
            <a:pPr marL="395287" indent="-228600" algn="just">
              <a:lnSpc>
                <a:spcPct val="90000"/>
              </a:lnSpc>
              <a:spcBef>
                <a:spcPts val="1200"/>
              </a:spcBef>
              <a:buClr>
                <a:schemeClr val="accent1"/>
              </a:buClr>
              <a:buSzPct val="68000"/>
              <a:buFont typeface="Arial" panose="020B0604020202020204" pitchFamily="34" charset="0"/>
              <a:buChar char="•"/>
            </a:pPr>
            <a:r>
              <a:rPr lang="en-GB" sz="1400" dirty="0"/>
              <a:t>Everyone in the building should participate in fire drills. An important part of fire prevention is to practice leaving the buildings as quickly as possible in an organised way. Please take the fire safety drills seriously.</a:t>
            </a:r>
          </a:p>
          <a:p>
            <a:pPr marL="395287" indent="-228600" algn="just">
              <a:lnSpc>
                <a:spcPct val="90000"/>
              </a:lnSpc>
              <a:spcBef>
                <a:spcPts val="1200"/>
              </a:spcBef>
              <a:buClr>
                <a:schemeClr val="accent1"/>
              </a:buClr>
              <a:buSzPct val="68000"/>
              <a:buFont typeface="Arial" panose="020B0604020202020204" pitchFamily="34" charset="0"/>
              <a:buChar char="•"/>
            </a:pPr>
            <a:r>
              <a:rPr lang="en-GB" sz="1400" dirty="0"/>
              <a:t>In the event of fire, if you have to leave the building, cover your mouth with a cloth (preferably damned), or with your clothes, and try to breathe through it, so that you can escape safely (reducing the risk of smoke inhalation).</a:t>
            </a:r>
            <a:endParaRPr lang="en-GB" sz="1100" dirty="0"/>
          </a:p>
        </p:txBody>
      </p:sp>
      <p:pic>
        <p:nvPicPr>
          <p:cNvPr id="4" name="Picture 4" descr="Átadták a felújított Károlyi–Csekonics-palotaegyüttest">
            <a:extLst>
              <a:ext uri="{FF2B5EF4-FFF2-40B4-BE49-F238E27FC236}">
                <a16:creationId xmlns:a16="http://schemas.microsoft.com/office/drawing/2014/main" id="{F1968E44-3833-4C93-AE24-4DE7A1160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51" r="14291" b="-1"/>
          <a:stretch/>
        </p:blipFill>
        <p:spPr bwMode="auto">
          <a:xfrm>
            <a:off x="479278" y="484633"/>
            <a:ext cx="6542215"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2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D9387525-F602-4734-9C04-54697D16C86C}"/>
              </a:ext>
            </a:extLst>
          </p:cNvPr>
          <p:cNvSpPr txBox="1">
            <a:spLocks noChangeArrowheads="1"/>
          </p:cNvSpPr>
          <p:nvPr/>
        </p:nvSpPr>
        <p:spPr>
          <a:xfrm>
            <a:off x="947446" y="1053711"/>
            <a:ext cx="4933490" cy="1424446"/>
          </a:xfrm>
          <a:prstGeom prst="rect">
            <a:avLst/>
          </a:prstGeom>
        </p:spPr>
        <p:txBody>
          <a:bodyPr vert="horz" lIns="91440" tIns="45720" rIns="91440" bIns="45720" rtlCol="0" anchor="ctr">
            <a:normAutofit fontScale="92500" lnSpcReduction="20000"/>
          </a:bodyPr>
          <a:lstStyle/>
          <a:p>
            <a:pPr algn="ctr" fontAlgn="auto">
              <a:lnSpc>
                <a:spcPct val="90000"/>
              </a:lnSpc>
              <a:spcBef>
                <a:spcPct val="0"/>
              </a:spcBef>
              <a:spcAft>
                <a:spcPts val="600"/>
              </a:spcAft>
              <a:defRPr/>
            </a:pPr>
            <a:r>
              <a:rPr lang="hu-HU" sz="4000" b="1" dirty="0">
                <a:solidFill>
                  <a:srgbClr val="FFFFFF"/>
                </a:solidFill>
                <a:latin typeface="+mj-lt"/>
                <a:ea typeface="+mj-ea"/>
                <a:cs typeface="+mj-cs"/>
              </a:rPr>
              <a:t>HOW TO USE A 6 KG ABC CHEMICAL POWDER FIRE EXTINGUISHER?</a:t>
            </a:r>
            <a:endParaRPr lang="en-US" sz="4000" b="1" dirty="0">
              <a:solidFill>
                <a:srgbClr val="FFFFFF"/>
              </a:solidFill>
              <a:latin typeface="+mj-lt"/>
              <a:ea typeface="+mj-ea"/>
              <a:cs typeface="+mj-cs"/>
            </a:endParaRPr>
          </a:p>
        </p:txBody>
      </p:sp>
      <p:cxnSp>
        <p:nvCxnSpPr>
          <p:cNvPr id="97" name="Straight Connector 96">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FC20A5F8-3BB2-405E-9888-7F92D99653CF}"/>
              </a:ext>
            </a:extLst>
          </p:cNvPr>
          <p:cNvSpPr txBox="1">
            <a:spLocks noChangeArrowheads="1"/>
          </p:cNvSpPr>
          <p:nvPr/>
        </p:nvSpPr>
        <p:spPr bwMode="auto">
          <a:xfrm>
            <a:off x="947447" y="2799889"/>
            <a:ext cx="4933490" cy="2987543"/>
          </a:xfrm>
          <a:prstGeom prst="rect">
            <a:avLst/>
          </a:prstGeom>
        </p:spPr>
        <p:txBody>
          <a:bodyPr vert="horz" lIns="91440" tIns="45720" rIns="91440" bIns="45720" rtlCol="0" anchor="t">
            <a:normAutofit/>
          </a:bodyPr>
          <a:lstStyle/>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Shake the device to mix up the powder!</a:t>
            </a: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Remove the pin!</a:t>
            </a: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Approach the fire by bending down or crouching, while shooting a few small rounds in front of you to reduce the heat load on your body.</a:t>
            </a: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Aim the nozzle at the base of the fire and start extinguishing in stages!</a:t>
            </a: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Attention! An extinguished fire can reignite at any time!</a:t>
            </a:r>
          </a:p>
          <a:p>
            <a:pPr marL="365125" indent="-228600">
              <a:lnSpc>
                <a:spcPct val="90000"/>
              </a:lnSpc>
              <a:spcBef>
                <a:spcPts val="400"/>
              </a:spcBef>
              <a:buClr>
                <a:schemeClr val="accent1"/>
              </a:buClr>
              <a:buSzPct val="68000"/>
              <a:buFont typeface="Arial" panose="020B0604020202020204" pitchFamily="34" charset="0"/>
              <a:buChar char="•"/>
            </a:pPr>
            <a:endParaRPr lang="hu-HU" sz="1700" dirty="0">
              <a:solidFill>
                <a:srgbClr val="FFFFFF"/>
              </a:solidFill>
            </a:endParaRPr>
          </a:p>
          <a:p>
            <a:pPr marL="365125" indent="-228600">
              <a:lnSpc>
                <a:spcPct val="90000"/>
              </a:lnSpc>
              <a:spcBef>
                <a:spcPts val="400"/>
              </a:spcBef>
              <a:buClr>
                <a:schemeClr val="accent1"/>
              </a:buClr>
              <a:buSzPct val="68000"/>
              <a:buFont typeface="Arial" panose="020B0604020202020204" pitchFamily="34" charset="0"/>
              <a:buChar char="•"/>
            </a:pPr>
            <a:endParaRPr lang="hu-HU" sz="1700" dirty="0">
              <a:solidFill>
                <a:srgbClr val="FFFFFF"/>
              </a:solidFill>
            </a:endParaRPr>
          </a:p>
        </p:txBody>
      </p:sp>
      <p:pic>
        <p:nvPicPr>
          <p:cNvPr id="23" name="Picture 6">
            <a:extLst>
              <a:ext uri="{FF2B5EF4-FFF2-40B4-BE49-F238E27FC236}">
                <a16:creationId xmlns:a16="http://schemas.microsoft.com/office/drawing/2014/main" id="{B91163C9-2AA9-4255-A600-DA5840040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31" r="17973"/>
          <a:stretch/>
        </p:blipFill>
        <p:spPr bwMode="auto">
          <a:xfrm>
            <a:off x="8315461" y="347472"/>
            <a:ext cx="189588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3 Ways your Fire Extinguisher Could fail, and How to Prevent it -  Surveillant Fire Limited">
            <a:extLst>
              <a:ext uri="{FF2B5EF4-FFF2-40B4-BE49-F238E27FC236}">
                <a16:creationId xmlns:a16="http://schemas.microsoft.com/office/drawing/2014/main" id="{4A9BBB3D-7211-4796-81B4-FA3E2AEC9DA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835673" y="3686461"/>
            <a:ext cx="4855464" cy="273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0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C92B6BD0-137B-4744-A3E3-5F95F4FD0614}"/>
              </a:ext>
            </a:extLst>
          </p:cNvPr>
          <p:cNvSpPr txBox="1">
            <a:spLocks noChangeArrowheads="1"/>
          </p:cNvSpPr>
          <p:nvPr/>
        </p:nvSpPr>
        <p:spPr>
          <a:xfrm>
            <a:off x="947446" y="1053711"/>
            <a:ext cx="4933490" cy="1424446"/>
          </a:xfrm>
          <a:prstGeom prst="rect">
            <a:avLst/>
          </a:prstGeom>
        </p:spPr>
        <p:txBody>
          <a:bodyPr vert="horz" lIns="91440" tIns="45720" rIns="91440" bIns="45720" rtlCol="0" anchor="ctr">
            <a:normAutofit fontScale="92500" lnSpcReduction="20000"/>
          </a:bodyPr>
          <a:lstStyle/>
          <a:p>
            <a:pPr algn="ctr" fontAlgn="auto">
              <a:lnSpc>
                <a:spcPct val="90000"/>
              </a:lnSpc>
              <a:spcBef>
                <a:spcPct val="0"/>
              </a:spcBef>
              <a:spcAft>
                <a:spcPts val="600"/>
              </a:spcAft>
              <a:defRPr/>
            </a:pPr>
            <a:r>
              <a:rPr lang="hu-HU" sz="4000" b="1" dirty="0">
                <a:solidFill>
                  <a:srgbClr val="FFFFFF"/>
                </a:solidFill>
                <a:latin typeface="+mj-lt"/>
                <a:ea typeface="+mj-ea"/>
                <a:cs typeface="+mj-cs"/>
              </a:rPr>
              <a:t>HOW TO USE A </a:t>
            </a:r>
            <a:r>
              <a:rPr lang="en-US" sz="4000" b="1" dirty="0">
                <a:solidFill>
                  <a:srgbClr val="FFFFFF"/>
                </a:solidFill>
                <a:latin typeface="+mj-lt"/>
                <a:ea typeface="+mj-ea"/>
                <a:cs typeface="+mj-cs"/>
              </a:rPr>
              <a:t>2 </a:t>
            </a:r>
            <a:r>
              <a:rPr lang="hu-HU" sz="4000" b="1" dirty="0">
                <a:solidFill>
                  <a:srgbClr val="FFFFFF"/>
                </a:solidFill>
                <a:latin typeface="+mj-lt"/>
                <a:ea typeface="+mj-ea"/>
                <a:cs typeface="+mj-cs"/>
              </a:rPr>
              <a:t>KG CARBON DIOXIDE (CO2) FIRE EXTINGUISER?</a:t>
            </a:r>
            <a:endParaRPr lang="en-US" sz="4000" b="1"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C8DC1E92-2E98-4B75-8F87-BFEDD1925ACA}"/>
              </a:ext>
            </a:extLst>
          </p:cNvPr>
          <p:cNvSpPr txBox="1">
            <a:spLocks noChangeArrowheads="1"/>
          </p:cNvSpPr>
          <p:nvPr/>
        </p:nvSpPr>
        <p:spPr bwMode="auto">
          <a:xfrm>
            <a:off x="947447" y="2799889"/>
            <a:ext cx="4933490" cy="2987543"/>
          </a:xfrm>
          <a:prstGeom prst="rect">
            <a:avLst/>
          </a:prstGeom>
        </p:spPr>
        <p:txBody>
          <a:bodyPr vert="horz" lIns="91440" tIns="45720" rIns="91440" bIns="45720" rtlCol="0" anchor="t">
            <a:normAutofit/>
          </a:bodyPr>
          <a:lstStyle/>
          <a:p>
            <a:pPr marL="136525" indent="-228600">
              <a:lnSpc>
                <a:spcPct val="90000"/>
              </a:lnSpc>
              <a:spcBef>
                <a:spcPts val="400"/>
              </a:spcBef>
              <a:buClr>
                <a:schemeClr val="accent1"/>
              </a:buClr>
              <a:buSzPct val="68000"/>
              <a:buFont typeface="Arial" panose="020B0604020202020204" pitchFamily="34" charset="0"/>
              <a:buChar char="•"/>
            </a:pPr>
            <a:endParaRPr lang="hu-HU" sz="1700" b="1" dirty="0">
              <a:solidFill>
                <a:srgbClr val="FFFFFF"/>
              </a:solidFill>
            </a:endParaRP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When using carbon dioxide, we need to get closer to the fire as it evaporates very quickly.</a:t>
            </a:r>
          </a:p>
          <a:p>
            <a:pPr marL="365125" indent="-228600" algn="just">
              <a:lnSpc>
                <a:spcPct val="90000"/>
              </a:lnSpc>
              <a:spcBef>
                <a:spcPts val="400"/>
              </a:spcBef>
              <a:buClr>
                <a:schemeClr val="accent1"/>
              </a:buClr>
              <a:buSzPct val="68000"/>
              <a:buFont typeface="Arial" panose="020B0604020202020204" pitchFamily="34" charset="0"/>
              <a:buChar char="•"/>
            </a:pPr>
            <a:endParaRPr lang="en-GB" sz="1700" dirty="0">
              <a:solidFill>
                <a:srgbClr val="FFFFFF"/>
              </a:solidFill>
            </a:endParaRP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Only grip structural parts designed for gripping. The temperature of the carbon dioxide is </a:t>
            </a:r>
            <a:r>
              <a:rPr lang="hu-HU" sz="1700" dirty="0" err="1">
                <a:solidFill>
                  <a:srgbClr val="FFFFFF"/>
                </a:solidFill>
              </a:rPr>
              <a:t>around</a:t>
            </a:r>
            <a:r>
              <a:rPr lang="hu-HU" sz="1700" dirty="0">
                <a:solidFill>
                  <a:srgbClr val="FFFFFF"/>
                </a:solidFill>
              </a:rPr>
              <a:t> </a:t>
            </a:r>
            <a:r>
              <a:rPr lang="en-GB" sz="1700" dirty="0">
                <a:solidFill>
                  <a:srgbClr val="FFFFFF"/>
                </a:solidFill>
              </a:rPr>
              <a:t> -78 Celsius, which can cause severe frostbite.</a:t>
            </a:r>
          </a:p>
          <a:p>
            <a:pPr marL="365125" indent="-228600" algn="just">
              <a:lnSpc>
                <a:spcPct val="90000"/>
              </a:lnSpc>
              <a:spcBef>
                <a:spcPts val="400"/>
              </a:spcBef>
              <a:buClr>
                <a:schemeClr val="accent1"/>
              </a:buClr>
              <a:buSzPct val="68000"/>
              <a:buFont typeface="Arial" panose="020B0604020202020204" pitchFamily="34" charset="0"/>
              <a:buChar char="•"/>
            </a:pPr>
            <a:endParaRPr lang="en-GB" sz="1700" dirty="0">
              <a:solidFill>
                <a:srgbClr val="FFFFFF"/>
              </a:solidFill>
            </a:endParaRPr>
          </a:p>
          <a:p>
            <a:pPr marL="365125" indent="-228600" algn="just">
              <a:lnSpc>
                <a:spcPct val="90000"/>
              </a:lnSpc>
              <a:spcBef>
                <a:spcPts val="400"/>
              </a:spcBef>
              <a:buClr>
                <a:schemeClr val="accent1"/>
              </a:buClr>
              <a:buSzPct val="68000"/>
              <a:buFont typeface="Arial" panose="020B0604020202020204" pitchFamily="34" charset="0"/>
              <a:buChar char="•"/>
            </a:pPr>
            <a:r>
              <a:rPr lang="en-GB" sz="1700" dirty="0">
                <a:solidFill>
                  <a:srgbClr val="FFFFFF"/>
                </a:solidFill>
              </a:rPr>
              <a:t>In confined air spaces, it displaces oxygen and may be hazardous to breathing.</a:t>
            </a:r>
          </a:p>
          <a:p>
            <a:pPr marL="365125" indent="-228600">
              <a:lnSpc>
                <a:spcPct val="90000"/>
              </a:lnSpc>
              <a:spcBef>
                <a:spcPts val="400"/>
              </a:spcBef>
              <a:buClr>
                <a:schemeClr val="accent1"/>
              </a:buClr>
              <a:buSzPct val="68000"/>
              <a:buFont typeface="Arial" panose="020B0604020202020204" pitchFamily="34" charset="0"/>
              <a:buChar char="•"/>
            </a:pPr>
            <a:endParaRPr lang="hu-HU" sz="1700" dirty="0">
              <a:solidFill>
                <a:srgbClr val="FFFFFF"/>
              </a:solidFill>
            </a:endParaRPr>
          </a:p>
        </p:txBody>
      </p:sp>
      <p:pic>
        <p:nvPicPr>
          <p:cNvPr id="5122" name="Picture 2" descr="BAVARIA 5 kg-os Szén-dioxiddal, Gázzal oltó tűzoltó készülék">
            <a:extLst>
              <a:ext uri="{FF2B5EF4-FFF2-40B4-BE49-F238E27FC236}">
                <a16:creationId xmlns:a16="http://schemas.microsoft.com/office/drawing/2014/main" id="{B101AA54-07DB-494E-A8C5-0721C0987F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7506" y="347472"/>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xtinguishers – Torch Fire Protection">
            <a:extLst>
              <a:ext uri="{FF2B5EF4-FFF2-40B4-BE49-F238E27FC236}">
                <a16:creationId xmlns:a16="http://schemas.microsoft.com/office/drawing/2014/main" id="{89715B0D-FA1C-4018-8D9E-C6A4D88876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7926" y="3566160"/>
            <a:ext cx="407095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BCB3E0-CA2D-40B1-B2CD-15A9EDE2747E}"/>
              </a:ext>
            </a:extLst>
          </p:cNvPr>
          <p:cNvSpPr txBox="1">
            <a:spLocks noChangeArrowheads="1"/>
          </p:cNvSpPr>
          <p:nvPr/>
        </p:nvSpPr>
        <p:spPr>
          <a:xfrm>
            <a:off x="363984" y="1926455"/>
            <a:ext cx="3000653" cy="285718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fontAlgn="auto">
              <a:lnSpc>
                <a:spcPct val="90000"/>
              </a:lnSpc>
              <a:spcBef>
                <a:spcPct val="0"/>
              </a:spcBef>
              <a:spcAft>
                <a:spcPts val="600"/>
              </a:spcAft>
              <a:defRPr/>
            </a:pPr>
            <a:r>
              <a:rPr lang="hu-HU" sz="2600" b="1" dirty="0">
                <a:solidFill>
                  <a:srgbClr val="FFFFFF"/>
                </a:solidFill>
                <a:latin typeface="+mj-lt"/>
                <a:ea typeface="+mj-ea"/>
                <a:cs typeface="+mj-cs"/>
              </a:rPr>
              <a:t>FIRE EXTINGUISHER CHART</a:t>
            </a:r>
            <a:endParaRPr lang="en-US" sz="2600" b="1" kern="1200" dirty="0">
              <a:solidFill>
                <a:srgbClr val="FFFFFF"/>
              </a:solidFill>
              <a:latin typeface="+mj-lt"/>
              <a:ea typeface="+mj-ea"/>
              <a:cs typeface="+mj-cs"/>
            </a:endParaRPr>
          </a:p>
        </p:txBody>
      </p:sp>
      <p:pic>
        <p:nvPicPr>
          <p:cNvPr id="4" name="Kép 3">
            <a:extLst>
              <a:ext uri="{FF2B5EF4-FFF2-40B4-BE49-F238E27FC236}">
                <a16:creationId xmlns:a16="http://schemas.microsoft.com/office/drawing/2014/main" id="{A628CE9D-91DD-4770-B727-6E58FDF93904}"/>
              </a:ext>
            </a:extLst>
          </p:cNvPr>
          <p:cNvPicPr>
            <a:picLocks noChangeAspect="1"/>
          </p:cNvPicPr>
          <p:nvPr/>
        </p:nvPicPr>
        <p:blipFill>
          <a:blip r:embed="rId2"/>
          <a:stretch>
            <a:fillRect/>
          </a:stretch>
        </p:blipFill>
        <p:spPr>
          <a:xfrm>
            <a:off x="3577701" y="575269"/>
            <a:ext cx="7865616" cy="5951234"/>
          </a:xfrm>
          <a:prstGeom prst="rect">
            <a:avLst/>
          </a:prstGeom>
        </p:spPr>
      </p:pic>
    </p:spTree>
    <p:extLst>
      <p:ext uri="{BB962C8B-B14F-4D97-AF65-F5344CB8AC3E}">
        <p14:creationId xmlns:p14="http://schemas.microsoft.com/office/powerpoint/2010/main" val="167163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112-es segélyhívó szám használata">
            <a:extLst>
              <a:ext uri="{FF2B5EF4-FFF2-40B4-BE49-F238E27FC236}">
                <a16:creationId xmlns:a16="http://schemas.microsoft.com/office/drawing/2014/main" id="{6475E67F-CD54-44FD-A458-43CCF9109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90" b="925"/>
          <a:stretch/>
        </p:blipFill>
        <p:spPr bwMode="auto">
          <a:xfrm>
            <a:off x="22859" y="1525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Rectangle 2">
            <a:extLst>
              <a:ext uri="{FF2B5EF4-FFF2-40B4-BE49-F238E27FC236}">
                <a16:creationId xmlns:a16="http://schemas.microsoft.com/office/drawing/2014/main" id="{86BCB3E0-CA2D-40B1-B2CD-15A9EDE2747E}"/>
              </a:ext>
            </a:extLst>
          </p:cNvPr>
          <p:cNvSpPr txBox="1">
            <a:spLocks noChangeArrowheads="1"/>
          </p:cNvSpPr>
          <p:nvPr/>
        </p:nvSpPr>
        <p:spPr>
          <a:xfrm>
            <a:off x="709448" y="1913950"/>
            <a:ext cx="4204137" cy="1342754"/>
          </a:xfrm>
          <a:prstGeom prst="ellipse">
            <a:avLst/>
          </a:prstGeom>
        </p:spPr>
        <p:txBody>
          <a:bodyPr vert="horz" lIns="91440" tIns="45720" rIns="91440" bIns="45720" rtlCol="0" anchor="ctr">
            <a:normAutofit/>
          </a:bodyPr>
          <a:lstStyle/>
          <a:p>
            <a:pPr algn="ctr" fontAlgn="auto">
              <a:lnSpc>
                <a:spcPct val="90000"/>
              </a:lnSpc>
              <a:spcBef>
                <a:spcPct val="0"/>
              </a:spcBef>
              <a:spcAft>
                <a:spcPts val="600"/>
              </a:spcAft>
              <a:defRPr/>
            </a:pPr>
            <a:r>
              <a:rPr lang="hu-HU" sz="3100" b="1" dirty="0">
                <a:latin typeface="+mj-lt"/>
                <a:ea typeface="+mj-ea"/>
                <a:cs typeface="+mj-cs"/>
              </a:rPr>
              <a:t>WHAT TO DO IN AN EMERGENCY</a:t>
            </a:r>
            <a:endParaRPr lang="en-US" sz="3100" b="1" dirty="0">
              <a:latin typeface="+mj-lt"/>
              <a:ea typeface="+mj-ea"/>
              <a:cs typeface="+mj-cs"/>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Szövegdoboz 5">
            <a:extLst>
              <a:ext uri="{FF2B5EF4-FFF2-40B4-BE49-F238E27FC236}">
                <a16:creationId xmlns:a16="http://schemas.microsoft.com/office/drawing/2014/main" id="{74FE02B5-CEFC-471F-9757-AC34A7A05750}"/>
              </a:ext>
            </a:extLst>
          </p:cNvPr>
          <p:cNvSpPr txBox="1"/>
          <p:nvPr/>
        </p:nvSpPr>
        <p:spPr>
          <a:xfrm>
            <a:off x="525516" y="3417573"/>
            <a:ext cx="4764941" cy="3001886"/>
          </a:xfrm>
          <a:prstGeom prst="rect">
            <a:avLst/>
          </a:prstGeom>
        </p:spPr>
        <p:txBody>
          <a:bodyPr vert="horz" lIns="91440" tIns="45720" rIns="91440" bIns="45720" rtlCol="0" anchor="ctr">
            <a:normAutofit fontScale="92500" lnSpcReduction="10000"/>
          </a:bodyPr>
          <a:lstStyle/>
          <a:p>
            <a:pPr marL="342900" lvl="0" indent="-228600" algn="just">
              <a:lnSpc>
                <a:spcPct val="90000"/>
              </a:lnSpc>
              <a:spcAft>
                <a:spcPts val="1000"/>
              </a:spcAft>
              <a:buFont typeface="Arial" panose="020B0604020202020204" pitchFamily="34" charset="0"/>
              <a:buChar char="•"/>
            </a:pPr>
            <a:r>
              <a:rPr lang="en-US" sz="1400" dirty="0">
                <a:effectLst/>
              </a:rPr>
              <a:t>At the university, it is basically the caretaker/reception that takes action in the event of an emergency.</a:t>
            </a:r>
          </a:p>
          <a:p>
            <a:pPr marL="342900" lvl="0" indent="-228600" algn="just">
              <a:lnSpc>
                <a:spcPct val="90000"/>
              </a:lnSpc>
              <a:spcAft>
                <a:spcPts val="1000"/>
              </a:spcAft>
              <a:buFont typeface="Arial" panose="020B0604020202020204" pitchFamily="34" charset="0"/>
              <a:buChar char="•"/>
            </a:pPr>
            <a:r>
              <a:rPr lang="en-US" sz="1400" dirty="0"/>
              <a:t>If a student detects a fire, press the manual call point to sound the fire alarm sirens and then try to extinguish the fire.</a:t>
            </a:r>
          </a:p>
          <a:p>
            <a:pPr marL="342900" lvl="0" indent="-228600" algn="just">
              <a:lnSpc>
                <a:spcPct val="90000"/>
              </a:lnSpc>
              <a:spcAft>
                <a:spcPts val="1000"/>
              </a:spcAft>
              <a:buFont typeface="Arial" panose="020B0604020202020204" pitchFamily="34" charset="0"/>
              <a:buChar char="•"/>
            </a:pPr>
            <a:r>
              <a:rPr lang="en-US" sz="1400" dirty="0">
                <a:effectLst/>
              </a:rPr>
              <a:t>In the absence of a fire alarm system/manual call point, the emergency should be reported by phone to </a:t>
            </a:r>
            <a:r>
              <a:rPr lang="en-US" sz="1400" dirty="0"/>
              <a:t>112 and to the caretaker of the property. </a:t>
            </a:r>
            <a:endParaRPr lang="en-US" sz="1400" dirty="0">
              <a:effectLst/>
            </a:endParaRPr>
          </a:p>
          <a:p>
            <a:pPr marL="342900" lvl="0" indent="-228600" algn="just">
              <a:lnSpc>
                <a:spcPct val="90000"/>
              </a:lnSpc>
              <a:spcAft>
                <a:spcPts val="1000"/>
              </a:spcAft>
              <a:buFont typeface="Arial" panose="020B0604020202020204" pitchFamily="34" charset="0"/>
              <a:buChar char="•"/>
            </a:pPr>
            <a:r>
              <a:rPr lang="en-US" sz="1400" dirty="0">
                <a:effectLst/>
              </a:rPr>
              <a:t>Follow the instructions of the managers without delay.</a:t>
            </a:r>
          </a:p>
          <a:p>
            <a:pPr marL="342900" lvl="0" indent="-228600" algn="just">
              <a:lnSpc>
                <a:spcPct val="90000"/>
              </a:lnSpc>
              <a:spcAft>
                <a:spcPts val="1000"/>
              </a:spcAft>
              <a:buFont typeface="Arial" panose="020B0604020202020204" pitchFamily="34" charset="0"/>
              <a:buChar char="•"/>
            </a:pPr>
            <a:r>
              <a:rPr lang="en-US" sz="1400" dirty="0">
                <a:effectLst/>
              </a:rPr>
              <a:t>Participate in lifesaving, maintaining control and security when required</a:t>
            </a:r>
            <a:r>
              <a:rPr lang="en-US" sz="1400" dirty="0"/>
              <a:t>, at the request of the university management staff or the fire fighters.</a:t>
            </a:r>
          </a:p>
          <a:p>
            <a:pPr marL="342900" lvl="0" indent="-228600" algn="just">
              <a:lnSpc>
                <a:spcPct val="90000"/>
              </a:lnSpc>
              <a:spcAft>
                <a:spcPts val="1000"/>
              </a:spcAft>
              <a:buFont typeface="Arial" panose="020B0604020202020204" pitchFamily="34" charset="0"/>
              <a:buChar char="•"/>
            </a:pPr>
            <a:r>
              <a:rPr lang="en-US" sz="1400" b="1" dirty="0">
                <a:effectLst/>
              </a:rPr>
              <a:t>Fire fighting and rescue tasks should only be carried</a:t>
            </a:r>
            <a:r>
              <a:rPr lang="en-US" sz="1400" b="1" dirty="0"/>
              <a:t> out without endangering </a:t>
            </a:r>
            <a:r>
              <a:rPr lang="hu-HU" sz="1400" b="1" dirty="0"/>
              <a:t>y</a:t>
            </a:r>
            <a:r>
              <a:rPr lang="en-US" sz="1400" b="1" dirty="0"/>
              <a:t>our own safety</a:t>
            </a:r>
            <a:r>
              <a:rPr lang="en-US" sz="1400" b="1" dirty="0">
                <a:effectLst/>
              </a:rPr>
              <a:t>.</a:t>
            </a:r>
            <a:endParaRPr lang="en-US" sz="1400" dirty="0">
              <a:effectLst/>
            </a:endParaRPr>
          </a:p>
        </p:txBody>
      </p:sp>
    </p:spTree>
    <p:extLst>
      <p:ext uri="{BB962C8B-B14F-4D97-AF65-F5344CB8AC3E}">
        <p14:creationId xmlns:p14="http://schemas.microsoft.com/office/powerpoint/2010/main" val="34490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9E9288-657A-4086-B75C-AAFCC81E5354}"/>
              </a:ext>
            </a:extLst>
          </p:cNvPr>
          <p:cNvSpPr txBox="1">
            <a:spLocks noChangeArrowheads="1"/>
          </p:cNvSpPr>
          <p:nvPr/>
        </p:nvSpPr>
        <p:spPr>
          <a:xfrm>
            <a:off x="527538" y="4756638"/>
            <a:ext cx="11139854" cy="9304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defPPr>
              <a:defRPr lang="hu-HU"/>
            </a:defPPr>
            <a:lvl1pPr algn="ctr" fontAlgn="auto">
              <a:spcBef>
                <a:spcPct val="0"/>
              </a:spcBef>
              <a:spcAft>
                <a:spcPts val="0"/>
              </a:spcAft>
              <a:defRPr sz="2400" b="1" baseline="0">
                <a:solidFill>
                  <a:schemeClr val="tx1">
                    <a:lumMod val="85000"/>
                    <a:lumOff val="15000"/>
                  </a:schemeClr>
                </a:solidFill>
                <a:latin typeface="Calibri" pitchFamily="34" charset="0"/>
                <a:ea typeface="+mj-ea"/>
                <a:cs typeface="Calibri" pitchFamily="34" charset="0"/>
              </a:defRPr>
            </a:lvl1pPr>
            <a:lvl2pPr algn="ctr" fontAlgn="base">
              <a:spcBef>
                <a:spcPct val="0"/>
              </a:spcBef>
              <a:spcAft>
                <a:spcPct val="0"/>
              </a:spcAft>
              <a:defRPr sz="2800" b="1">
                <a:solidFill>
                  <a:srgbClr val="99CC00"/>
                </a:solidFill>
                <a:latin typeface="Century Gothic" pitchFamily="34" charset="0"/>
              </a:defRPr>
            </a:lvl2pPr>
            <a:lvl3pPr algn="ctr" fontAlgn="base">
              <a:spcBef>
                <a:spcPct val="0"/>
              </a:spcBef>
              <a:spcAft>
                <a:spcPct val="0"/>
              </a:spcAft>
              <a:defRPr sz="2800" b="1">
                <a:solidFill>
                  <a:srgbClr val="99CC00"/>
                </a:solidFill>
                <a:latin typeface="Century Gothic" pitchFamily="34" charset="0"/>
              </a:defRPr>
            </a:lvl3pPr>
            <a:lvl4pPr algn="ctr" fontAlgn="base">
              <a:spcBef>
                <a:spcPct val="0"/>
              </a:spcBef>
              <a:spcAft>
                <a:spcPct val="0"/>
              </a:spcAft>
              <a:defRPr sz="2800" b="1">
                <a:solidFill>
                  <a:srgbClr val="99CC00"/>
                </a:solidFill>
                <a:latin typeface="Century Gothic" pitchFamily="34" charset="0"/>
              </a:defRPr>
            </a:lvl4pPr>
            <a:lvl5pPr algn="ctr" fontAlgn="base">
              <a:spcBef>
                <a:spcPct val="0"/>
              </a:spcBef>
              <a:spcAft>
                <a:spcPct val="0"/>
              </a:spcAft>
              <a:defRPr sz="2800" b="1">
                <a:solidFill>
                  <a:srgbClr val="99CC00"/>
                </a:solidFill>
                <a:latin typeface="Century Gothic" pitchFamily="34" charset="0"/>
              </a:defRPr>
            </a:lvl5pPr>
            <a:lvl6pPr marL="457200" algn="ctr" fontAlgn="base">
              <a:spcBef>
                <a:spcPct val="0"/>
              </a:spcBef>
              <a:spcAft>
                <a:spcPct val="0"/>
              </a:spcAft>
              <a:defRPr sz="3200">
                <a:solidFill>
                  <a:srgbClr val="FF9933"/>
                </a:solidFill>
                <a:latin typeface="Franklin Gothic Medium" pitchFamily="34" charset="0"/>
              </a:defRPr>
            </a:lvl6pPr>
            <a:lvl7pPr marL="914400" algn="ctr" fontAlgn="base">
              <a:spcBef>
                <a:spcPct val="0"/>
              </a:spcBef>
              <a:spcAft>
                <a:spcPct val="0"/>
              </a:spcAft>
              <a:defRPr sz="3200">
                <a:solidFill>
                  <a:srgbClr val="FF9933"/>
                </a:solidFill>
                <a:latin typeface="Franklin Gothic Medium" pitchFamily="34" charset="0"/>
              </a:defRPr>
            </a:lvl7pPr>
            <a:lvl8pPr marL="1371600" algn="ctr" fontAlgn="base">
              <a:spcBef>
                <a:spcPct val="0"/>
              </a:spcBef>
              <a:spcAft>
                <a:spcPct val="0"/>
              </a:spcAft>
              <a:defRPr sz="3200">
                <a:solidFill>
                  <a:srgbClr val="FF9933"/>
                </a:solidFill>
                <a:latin typeface="Franklin Gothic Medium" pitchFamily="34" charset="0"/>
              </a:defRPr>
            </a:lvl8pPr>
            <a:lvl9pPr marL="1828800" algn="ctr" fontAlgn="base">
              <a:spcBef>
                <a:spcPct val="0"/>
              </a:spcBef>
              <a:spcAft>
                <a:spcPct val="0"/>
              </a:spcAft>
              <a:defRPr sz="3200">
                <a:solidFill>
                  <a:srgbClr val="FF9933"/>
                </a:solidFill>
                <a:latin typeface="Franklin Gothic Medium" pitchFamily="34" charset="0"/>
              </a:defRPr>
            </a:lvl9pPr>
          </a:lstStyle>
          <a:p>
            <a:pPr>
              <a:lnSpc>
                <a:spcPct val="90000"/>
              </a:lnSpc>
              <a:spcAft>
                <a:spcPts val="600"/>
              </a:spcAft>
            </a:pPr>
            <a:r>
              <a:rPr lang="hu-HU" sz="5400" dirty="0">
                <a:solidFill>
                  <a:srgbClr val="FFFFFF"/>
                </a:solidFill>
                <a:latin typeface="+mj-lt"/>
                <a:cs typeface="+mj-cs"/>
              </a:rPr>
              <a:t>SMOKING</a:t>
            </a:r>
            <a:endParaRPr lang="en-US" sz="5400" dirty="0">
              <a:solidFill>
                <a:srgbClr val="FFFFFF"/>
              </a:solidFill>
              <a:latin typeface="+mj-lt"/>
              <a:cs typeface="+mj-cs"/>
            </a:endParaRPr>
          </a:p>
        </p:txBody>
      </p:sp>
      <p:pic>
        <p:nvPicPr>
          <p:cNvPr id="10" name="Picture 3" descr="D:\Google Drive\Trust Capital mintatár\Menekülési Terv\Minta_piktogramok\Dohányzás_tilos.jpg">
            <a:extLst>
              <a:ext uri="{FF2B5EF4-FFF2-40B4-BE49-F238E27FC236}">
                <a16:creationId xmlns:a16="http://schemas.microsoft.com/office/drawing/2014/main" id="{91F48E6D-F912-4878-902B-4E7D2AF0DB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680" y="307731"/>
            <a:ext cx="2828329" cy="3997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ronavirus is giving smokers incentive to quit, and social distancing  could help them do it">
            <a:extLst>
              <a:ext uri="{FF2B5EF4-FFF2-40B4-BE49-F238E27FC236}">
                <a16:creationId xmlns:a16="http://schemas.microsoft.com/office/drawing/2014/main" id="{F6ED051C-AE1C-4E8E-931A-79E6DA664C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589887"/>
            <a:ext cx="3433324" cy="343332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2" descr="D:\Google Drive\Trust Capital mintatár\Menekülési Terv\Minta_piktogramok\Dohányzás_kijelölt_hely.jpg">
            <a:extLst>
              <a:ext uri="{FF2B5EF4-FFF2-40B4-BE49-F238E27FC236}">
                <a16:creationId xmlns:a16="http://schemas.microsoft.com/office/drawing/2014/main" id="{E80C6063-74EA-4225-879A-D203BDA2CF1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7519" y="330045"/>
            <a:ext cx="282832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Szövegdoboz 10">
            <a:extLst>
              <a:ext uri="{FF2B5EF4-FFF2-40B4-BE49-F238E27FC236}">
                <a16:creationId xmlns:a16="http://schemas.microsoft.com/office/drawing/2014/main" id="{3E3E362E-794B-4A71-A02D-BC375AD6CA61}"/>
              </a:ext>
            </a:extLst>
          </p:cNvPr>
          <p:cNvSpPr txBox="1"/>
          <p:nvPr/>
        </p:nvSpPr>
        <p:spPr>
          <a:xfrm>
            <a:off x="1799303" y="5810177"/>
            <a:ext cx="8593393" cy="646331"/>
          </a:xfrm>
          <a:prstGeom prst="rect">
            <a:avLst/>
          </a:prstGeom>
          <a:noFill/>
        </p:spPr>
        <p:txBody>
          <a:bodyPr wrap="square" rtlCol="0">
            <a:spAutoFit/>
          </a:bodyPr>
          <a:lstStyle/>
          <a:p>
            <a:pPr algn="ctr"/>
            <a:r>
              <a:rPr lang="en-GB" dirty="0">
                <a:solidFill>
                  <a:schemeClr val="bg1"/>
                </a:solidFill>
              </a:rPr>
              <a:t>Smoking is not allowed inside the buildings, only in designated outdoor areas. Make sure that a tidy environment welcomes those arriving after you. </a:t>
            </a:r>
          </a:p>
        </p:txBody>
      </p:sp>
    </p:spTree>
    <p:extLst>
      <p:ext uri="{BB962C8B-B14F-4D97-AF65-F5344CB8AC3E}">
        <p14:creationId xmlns:p14="http://schemas.microsoft.com/office/powerpoint/2010/main" val="429053194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1905</Words>
  <Application>Microsoft Office PowerPoint</Application>
  <PresentationFormat>Szélesvásznú</PresentationFormat>
  <Paragraphs>103</Paragraphs>
  <Slides>19</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19</vt:i4>
      </vt:variant>
    </vt:vector>
  </HeadingPairs>
  <TitlesOfParts>
    <vt:vector size="24" baseType="lpstr">
      <vt:lpstr>Arial</vt:lpstr>
      <vt:lpstr>Calibri</vt:lpstr>
      <vt:lpstr>Calibri Light</vt:lpstr>
      <vt:lpstr>Wingdings</vt:lpstr>
      <vt:lpstr>Office-téma</vt:lpstr>
      <vt:lpstr>Information on Accident Prevention and Work and Fire Safety  for Students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David Fodor</dc:creator>
  <cp:lastModifiedBy>Orosz Eva</cp:lastModifiedBy>
  <cp:revision>176</cp:revision>
  <dcterms:created xsi:type="dcterms:W3CDTF">2021-07-20T14:39:28Z</dcterms:created>
  <dcterms:modified xsi:type="dcterms:W3CDTF">2023-08-28T07:23:13Z</dcterms:modified>
</cp:coreProperties>
</file>